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1"/>
  </p:notesMasterIdLst>
  <p:sldIdLst>
    <p:sldId id="297" r:id="rId2"/>
    <p:sldId id="295" r:id="rId3"/>
    <p:sldId id="298" r:id="rId4"/>
    <p:sldId id="296" r:id="rId5"/>
    <p:sldId id="300" r:id="rId6"/>
    <p:sldId id="301" r:id="rId7"/>
    <p:sldId id="257" r:id="rId8"/>
    <p:sldId id="261" r:id="rId9"/>
    <p:sldId id="262" r:id="rId10"/>
    <p:sldId id="273" r:id="rId11"/>
    <p:sldId id="275" r:id="rId12"/>
    <p:sldId id="264" r:id="rId13"/>
    <p:sldId id="292" r:id="rId14"/>
    <p:sldId id="294" r:id="rId15"/>
    <p:sldId id="265" r:id="rId16"/>
    <p:sldId id="266" r:id="rId17"/>
    <p:sldId id="267" r:id="rId18"/>
    <p:sldId id="268" r:id="rId19"/>
    <p:sldId id="306" r:id="rId20"/>
    <p:sldId id="307" r:id="rId21"/>
    <p:sldId id="271" r:id="rId22"/>
    <p:sldId id="308" r:id="rId23"/>
    <p:sldId id="276" r:id="rId24"/>
    <p:sldId id="277" r:id="rId25"/>
    <p:sldId id="278" r:id="rId26"/>
    <p:sldId id="279" r:id="rId27"/>
    <p:sldId id="282" r:id="rId28"/>
    <p:sldId id="283" r:id="rId29"/>
    <p:sldId id="284" r:id="rId30"/>
    <p:sldId id="285" r:id="rId31"/>
    <p:sldId id="286" r:id="rId32"/>
    <p:sldId id="287" r:id="rId33"/>
    <p:sldId id="299" r:id="rId34"/>
    <p:sldId id="302" r:id="rId35"/>
    <p:sldId id="303" r:id="rId36"/>
    <p:sldId id="288" r:id="rId37"/>
    <p:sldId id="290" r:id="rId38"/>
    <p:sldId id="304" r:id="rId39"/>
    <p:sldId id="305" r:id="rId40"/>
  </p:sldIdLst>
  <p:sldSz cx="9144000" cy="6858000" type="screen4x3"/>
  <p:notesSz cx="6797675" cy="99298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FC8B04-4111-4618-B17E-2438FCF93FE0}" type="doc">
      <dgm:prSet loTypeId="urn:microsoft.com/office/officeart/2005/8/layout/vList2" loCatId="list" qsTypeId="urn:microsoft.com/office/officeart/2005/8/quickstyle/simple3" qsCatId="simple" csTypeId="urn:microsoft.com/office/officeart/2005/8/colors/colorful5" csCatId="colorful" phldr="1"/>
      <dgm:spPr>
        <a:scene3d>
          <a:camera prst="orthographicFront">
            <a:rot lat="0" lon="0" rev="0"/>
          </a:camera>
          <a:lightRig rig="balanced" dir="t">
            <a:rot lat="0" lon="0" rev="8700000"/>
          </a:lightRig>
        </a:scene3d>
      </dgm:spPr>
      <dgm:t>
        <a:bodyPr/>
        <a:lstStyle/>
        <a:p>
          <a:endParaRPr lang="en-US"/>
        </a:p>
      </dgm:t>
    </dgm:pt>
    <dgm:pt modelId="{3843F91A-5F7F-472A-8509-6A8590C74476}">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ctr" rtl="1"/>
          <a:r>
            <a:rPr lang="fa-IR" sz="4400" b="1" baseline="0" dirty="0" smtClean="0">
              <a:solidFill>
                <a:schemeClr val="tx1"/>
              </a:solidFill>
              <a:cs typeface="Mitra" pitchFamily="2" charset="-78"/>
            </a:rPr>
            <a:t>ولا تُكَلِفُ نَفساً</a:t>
          </a:r>
          <a:r>
            <a:rPr lang="fa-IR" sz="4400" b="1" baseline="0" dirty="0" smtClean="0">
              <a:solidFill>
                <a:schemeClr val="tx1"/>
              </a:solidFill>
            </a:rPr>
            <a:t>‌</a:t>
          </a:r>
          <a:r>
            <a:rPr lang="fa-IR" sz="4400" b="1" baseline="0" dirty="0" smtClean="0">
              <a:solidFill>
                <a:schemeClr val="tx1"/>
              </a:solidFill>
              <a:cs typeface="Mitra" pitchFamily="2" charset="-78"/>
            </a:rPr>
            <a:t> اِلّا وُسعِها</a:t>
          </a:r>
        </a:p>
        <a:p>
          <a:pPr algn="r" rtl="1"/>
          <a:r>
            <a:rPr lang="fa-IR" sz="3600" b="1" baseline="0" dirty="0" smtClean="0">
              <a:solidFill>
                <a:srgbClr val="FF1717"/>
              </a:solidFill>
              <a:latin typeface="Times New Roman" pitchFamily="18" charset="0"/>
              <a:cs typeface="Mitra" pitchFamily="2" charset="-78"/>
            </a:rPr>
            <a:t>                                                        </a:t>
          </a:r>
          <a:r>
            <a:rPr lang="ar-SA" sz="2400" b="1" dirty="0" smtClean="0">
              <a:latin typeface="Times New Roman" pitchFamily="18" charset="0"/>
              <a:cs typeface="Traffic" pitchFamily="2" charset="-78"/>
            </a:rPr>
            <a:t>(</a:t>
          </a:r>
          <a:r>
            <a:rPr lang="fa-IR" sz="2400" b="1" dirty="0" smtClean="0">
              <a:latin typeface="Times New Roman" pitchFamily="18" charset="0"/>
              <a:cs typeface="Traffic" pitchFamily="2" charset="-78"/>
            </a:rPr>
            <a:t> مومنون / 91 )</a:t>
          </a:r>
          <a:endParaRPr lang="en-US" sz="3600" b="1" dirty="0"/>
        </a:p>
      </dgm:t>
    </dgm:pt>
    <dgm:pt modelId="{D32E8320-2FFA-4020-8091-652BE825A733}" type="parTrans" cxnId="{BA31F385-B97C-4991-8A80-5CBB2D80D556}">
      <dgm:prSet/>
      <dgm:spPr/>
      <dgm:t>
        <a:bodyPr/>
        <a:lstStyle/>
        <a:p>
          <a:endParaRPr lang="en-US"/>
        </a:p>
      </dgm:t>
    </dgm:pt>
    <dgm:pt modelId="{491E1977-3417-4D17-B07E-A4B11104C865}" type="sibTrans" cxnId="{BA31F385-B97C-4991-8A80-5CBB2D80D556}">
      <dgm:prSet/>
      <dgm:spPr/>
      <dgm:t>
        <a:bodyPr/>
        <a:lstStyle/>
        <a:p>
          <a:endParaRPr lang="en-US"/>
        </a:p>
      </dgm:t>
    </dgm:pt>
    <dgm:pt modelId="{41BC82F9-0D36-4CE4-A529-89513D833B63}">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ctr" rtl="1">
            <a:lnSpc>
              <a:spcPct val="150000"/>
            </a:lnSpc>
          </a:pPr>
          <a:r>
            <a:rPr lang="fa-IR" sz="3600" b="1" baseline="0" dirty="0" smtClean="0">
              <a:cs typeface="Nazanin" pitchFamily="2" charset="-78"/>
            </a:rPr>
            <a:t>... هيچ نفسي را بيش از </a:t>
          </a:r>
          <a:r>
            <a:rPr lang="fa-IR" sz="3600" b="1" baseline="0" dirty="0" smtClean="0">
              <a:solidFill>
                <a:srgbClr val="66FF33"/>
              </a:solidFill>
              <a:cs typeface="Nazanin" pitchFamily="2" charset="-78"/>
            </a:rPr>
            <a:t>وسع</a:t>
          </a:r>
          <a:r>
            <a:rPr lang="fa-IR" sz="3600" b="1" baseline="0" dirty="0" smtClean="0">
              <a:cs typeface="Nazanin" pitchFamily="2" charset="-78"/>
            </a:rPr>
            <a:t> و </a:t>
          </a:r>
          <a:r>
            <a:rPr lang="fa-IR" sz="3600" b="1" baseline="0" dirty="0" smtClean="0">
              <a:solidFill>
                <a:srgbClr val="FF9900"/>
              </a:solidFill>
              <a:cs typeface="Nazanin" pitchFamily="2" charset="-78"/>
            </a:rPr>
            <a:t>توانايي </a:t>
          </a:r>
          <a:r>
            <a:rPr lang="fa-IR" sz="3600" b="1" baseline="0" dirty="0" smtClean="0">
              <a:cs typeface="Nazanin" pitchFamily="2" charset="-78"/>
            </a:rPr>
            <a:t>تكليف نمي‌كنيم</a:t>
          </a:r>
          <a:endParaRPr lang="en-US" sz="3600" dirty="0"/>
        </a:p>
      </dgm:t>
    </dgm:pt>
    <dgm:pt modelId="{9D6B30A3-81B2-490E-BF83-AB54448DB8B8}" type="parTrans" cxnId="{42C361CC-4D0B-439C-AE3B-17E775FA7A55}">
      <dgm:prSet/>
      <dgm:spPr/>
      <dgm:t>
        <a:bodyPr/>
        <a:lstStyle/>
        <a:p>
          <a:endParaRPr lang="en-US"/>
        </a:p>
      </dgm:t>
    </dgm:pt>
    <dgm:pt modelId="{61700F5B-7E26-4654-A52A-A67706D83318}" type="sibTrans" cxnId="{42C361CC-4D0B-439C-AE3B-17E775FA7A55}">
      <dgm:prSet/>
      <dgm:spPr/>
      <dgm:t>
        <a:bodyPr/>
        <a:lstStyle/>
        <a:p>
          <a:endParaRPr lang="en-US"/>
        </a:p>
      </dgm:t>
    </dgm:pt>
    <dgm:pt modelId="{D6052839-3C1A-4488-9EC2-0E6D44C75A53}">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justLow" rtl="1"/>
          <a:endParaRPr lang="en-US" sz="2500" dirty="0"/>
        </a:p>
      </dgm:t>
    </dgm:pt>
    <dgm:pt modelId="{8C69D2AF-8EC0-4BF9-9BFA-A1F526EB616B}" type="parTrans" cxnId="{8FA83B44-A9AD-48AD-BE05-D5F0DC8C3C4B}">
      <dgm:prSet/>
      <dgm:spPr/>
      <dgm:t>
        <a:bodyPr/>
        <a:lstStyle/>
        <a:p>
          <a:endParaRPr lang="en-US"/>
        </a:p>
      </dgm:t>
    </dgm:pt>
    <dgm:pt modelId="{24462495-1E43-442C-A61E-4C431EA0A646}" type="sibTrans" cxnId="{8FA83B44-A9AD-48AD-BE05-D5F0DC8C3C4B}">
      <dgm:prSet/>
      <dgm:spPr/>
      <dgm:t>
        <a:bodyPr/>
        <a:lstStyle/>
        <a:p>
          <a:endParaRPr lang="en-US"/>
        </a:p>
      </dgm:t>
    </dgm:pt>
    <dgm:pt modelId="{46EBC95A-26D2-4D68-B1D8-49DA98003625}">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justLow" rtl="1"/>
          <a:endParaRPr lang="en-US" dirty="0"/>
        </a:p>
      </dgm:t>
    </dgm:pt>
    <dgm:pt modelId="{242780A7-C08F-4078-BB74-EFD4C7ACDB89}" type="parTrans" cxnId="{082BF500-4A0A-454F-8447-2D52F4110C3B}">
      <dgm:prSet/>
      <dgm:spPr/>
      <dgm:t>
        <a:bodyPr/>
        <a:lstStyle/>
        <a:p>
          <a:endParaRPr lang="en-US"/>
        </a:p>
      </dgm:t>
    </dgm:pt>
    <dgm:pt modelId="{0838B7BD-B6D4-4851-B718-924D1B7AD8DE}" type="sibTrans" cxnId="{082BF500-4A0A-454F-8447-2D52F4110C3B}">
      <dgm:prSet/>
      <dgm:spPr/>
      <dgm:t>
        <a:bodyPr/>
        <a:lstStyle/>
        <a:p>
          <a:endParaRPr lang="en-US"/>
        </a:p>
      </dgm:t>
    </dgm:pt>
    <dgm:pt modelId="{6ECE0296-19E8-4DB2-94B2-5F77A18D202F}" type="pres">
      <dgm:prSet presAssocID="{6AFC8B04-4111-4618-B17E-2438FCF93FE0}" presName="linear" presStyleCnt="0">
        <dgm:presLayoutVars>
          <dgm:animLvl val="lvl"/>
          <dgm:resizeHandles val="exact"/>
        </dgm:presLayoutVars>
      </dgm:prSet>
      <dgm:spPr/>
      <dgm:t>
        <a:bodyPr/>
        <a:lstStyle/>
        <a:p>
          <a:endParaRPr lang="en-US"/>
        </a:p>
      </dgm:t>
    </dgm:pt>
    <dgm:pt modelId="{EBF0B1ED-28FE-4E1C-83CE-DCD2168988A9}" type="pres">
      <dgm:prSet presAssocID="{3843F91A-5F7F-472A-8509-6A8590C74476}" presName="parentText" presStyleLbl="node1" presStyleIdx="0" presStyleCnt="2">
        <dgm:presLayoutVars>
          <dgm:chMax val="0"/>
          <dgm:bulletEnabled val="1"/>
        </dgm:presLayoutVars>
      </dgm:prSet>
      <dgm:spPr/>
      <dgm:t>
        <a:bodyPr/>
        <a:lstStyle/>
        <a:p>
          <a:endParaRPr lang="en-US"/>
        </a:p>
      </dgm:t>
    </dgm:pt>
    <dgm:pt modelId="{7E4D031F-4094-4F73-BA6A-6C7F2D4DE284}" type="pres">
      <dgm:prSet presAssocID="{3843F91A-5F7F-472A-8509-6A8590C74476}" presName="childText" presStyleLbl="revTx" presStyleIdx="0" presStyleCnt="2">
        <dgm:presLayoutVars>
          <dgm:bulletEnabled val="1"/>
        </dgm:presLayoutVars>
      </dgm:prSet>
      <dgm:spPr/>
      <dgm:t>
        <a:bodyPr/>
        <a:lstStyle/>
        <a:p>
          <a:endParaRPr lang="en-US"/>
        </a:p>
      </dgm:t>
    </dgm:pt>
    <dgm:pt modelId="{6ABC624B-BC50-42D5-8B44-342F84A528EE}" type="pres">
      <dgm:prSet presAssocID="{41BC82F9-0D36-4CE4-A529-89513D833B63}" presName="parentText" presStyleLbl="node1" presStyleIdx="1" presStyleCnt="2">
        <dgm:presLayoutVars>
          <dgm:chMax val="0"/>
          <dgm:bulletEnabled val="1"/>
        </dgm:presLayoutVars>
      </dgm:prSet>
      <dgm:spPr/>
      <dgm:t>
        <a:bodyPr/>
        <a:lstStyle/>
        <a:p>
          <a:endParaRPr lang="en-US"/>
        </a:p>
      </dgm:t>
    </dgm:pt>
    <dgm:pt modelId="{C3FA38D1-7C5A-43BD-B8C7-26228E8103AB}" type="pres">
      <dgm:prSet presAssocID="{41BC82F9-0D36-4CE4-A529-89513D833B63}" presName="childText" presStyleLbl="revTx" presStyleIdx="1" presStyleCnt="2">
        <dgm:presLayoutVars>
          <dgm:bulletEnabled val="1"/>
        </dgm:presLayoutVars>
      </dgm:prSet>
      <dgm:spPr/>
      <dgm:t>
        <a:bodyPr/>
        <a:lstStyle/>
        <a:p>
          <a:endParaRPr lang="en-US"/>
        </a:p>
      </dgm:t>
    </dgm:pt>
  </dgm:ptLst>
  <dgm:cxnLst>
    <dgm:cxn modelId="{74567799-4211-4F1C-9B33-2E35CEE2EB8F}" type="presOf" srcId="{46EBC95A-26D2-4D68-B1D8-49DA98003625}" destId="{C3FA38D1-7C5A-43BD-B8C7-26228E8103AB}" srcOrd="0" destOrd="0" presId="urn:microsoft.com/office/officeart/2005/8/layout/vList2"/>
    <dgm:cxn modelId="{BA31F385-B97C-4991-8A80-5CBB2D80D556}" srcId="{6AFC8B04-4111-4618-B17E-2438FCF93FE0}" destId="{3843F91A-5F7F-472A-8509-6A8590C74476}" srcOrd="0" destOrd="0" parTransId="{D32E8320-2FFA-4020-8091-652BE825A733}" sibTransId="{491E1977-3417-4D17-B07E-A4B11104C865}"/>
    <dgm:cxn modelId="{082BF500-4A0A-454F-8447-2D52F4110C3B}" srcId="{41BC82F9-0D36-4CE4-A529-89513D833B63}" destId="{46EBC95A-26D2-4D68-B1D8-49DA98003625}" srcOrd="0" destOrd="0" parTransId="{242780A7-C08F-4078-BB74-EFD4C7ACDB89}" sibTransId="{0838B7BD-B6D4-4851-B718-924D1B7AD8DE}"/>
    <dgm:cxn modelId="{8FA83B44-A9AD-48AD-BE05-D5F0DC8C3C4B}" srcId="{3843F91A-5F7F-472A-8509-6A8590C74476}" destId="{D6052839-3C1A-4488-9EC2-0E6D44C75A53}" srcOrd="0" destOrd="0" parTransId="{8C69D2AF-8EC0-4BF9-9BFA-A1F526EB616B}" sibTransId="{24462495-1E43-442C-A61E-4C431EA0A646}"/>
    <dgm:cxn modelId="{42C361CC-4D0B-439C-AE3B-17E775FA7A55}" srcId="{6AFC8B04-4111-4618-B17E-2438FCF93FE0}" destId="{41BC82F9-0D36-4CE4-A529-89513D833B63}" srcOrd="1" destOrd="0" parTransId="{9D6B30A3-81B2-490E-BF83-AB54448DB8B8}" sibTransId="{61700F5B-7E26-4654-A52A-A67706D83318}"/>
    <dgm:cxn modelId="{37CDCC89-5BEA-4A0F-9C2D-AE448F4362C3}" type="presOf" srcId="{D6052839-3C1A-4488-9EC2-0E6D44C75A53}" destId="{7E4D031F-4094-4F73-BA6A-6C7F2D4DE284}" srcOrd="0" destOrd="0" presId="urn:microsoft.com/office/officeart/2005/8/layout/vList2"/>
    <dgm:cxn modelId="{F5AE6F94-82C2-4788-91A4-E451660B373E}" type="presOf" srcId="{41BC82F9-0D36-4CE4-A529-89513D833B63}" destId="{6ABC624B-BC50-42D5-8B44-342F84A528EE}" srcOrd="0" destOrd="0" presId="urn:microsoft.com/office/officeart/2005/8/layout/vList2"/>
    <dgm:cxn modelId="{E3ADA180-B283-4376-92D2-E396D17CC8A7}" type="presOf" srcId="{6AFC8B04-4111-4618-B17E-2438FCF93FE0}" destId="{6ECE0296-19E8-4DB2-94B2-5F77A18D202F}" srcOrd="0" destOrd="0" presId="urn:microsoft.com/office/officeart/2005/8/layout/vList2"/>
    <dgm:cxn modelId="{43CD8B2D-6432-497E-99A8-FC59964714BB}" type="presOf" srcId="{3843F91A-5F7F-472A-8509-6A8590C74476}" destId="{EBF0B1ED-28FE-4E1C-83CE-DCD2168988A9}" srcOrd="0" destOrd="0" presId="urn:microsoft.com/office/officeart/2005/8/layout/vList2"/>
    <dgm:cxn modelId="{764853C2-D62C-4840-B527-E03A1132F38F}" type="presParOf" srcId="{6ECE0296-19E8-4DB2-94B2-5F77A18D202F}" destId="{EBF0B1ED-28FE-4E1C-83CE-DCD2168988A9}" srcOrd="0" destOrd="0" presId="urn:microsoft.com/office/officeart/2005/8/layout/vList2"/>
    <dgm:cxn modelId="{788291B4-5BA8-4233-AAF7-C70D86F76FA0}" type="presParOf" srcId="{6ECE0296-19E8-4DB2-94B2-5F77A18D202F}" destId="{7E4D031F-4094-4F73-BA6A-6C7F2D4DE284}" srcOrd="1" destOrd="0" presId="urn:microsoft.com/office/officeart/2005/8/layout/vList2"/>
    <dgm:cxn modelId="{C910327F-B343-4A28-A509-75708A1CAB8A}" type="presParOf" srcId="{6ECE0296-19E8-4DB2-94B2-5F77A18D202F}" destId="{6ABC624B-BC50-42D5-8B44-342F84A528EE}" srcOrd="2" destOrd="0" presId="urn:microsoft.com/office/officeart/2005/8/layout/vList2"/>
    <dgm:cxn modelId="{6BBD2224-1578-4415-B9F7-981147D74CC2}" type="presParOf" srcId="{6ECE0296-19E8-4DB2-94B2-5F77A18D202F}" destId="{C3FA38D1-7C5A-43BD-B8C7-26228E8103AB}" srcOrd="3"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735A525-5BDE-4269-B7AA-F69C8A9806E1}" type="datetimeFigureOut">
              <a:rPr lang="en-US"/>
              <a:pPr>
                <a:defRPr/>
              </a:pPr>
              <a:t>7/4/2011</a:t>
            </a:fld>
            <a:endParaRPr lang="en-US"/>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88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31338"/>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31338"/>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1043350-CBB7-437E-8DBF-A4267EF623E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8D488DC-169D-4354-A63F-3CDAE0296916}"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52228"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B04B04E9-CC74-4B76-BF3C-6791E969E27B}" type="slidenum">
              <a:rPr lang="ar-SA" sz="1200">
                <a:latin typeface="Calibri" pitchFamily="34" charset="0"/>
              </a:rPr>
              <a:pPr algn="r"/>
              <a:t>29</a:t>
            </a:fld>
            <a:endParaRPr lang="en-US" sz="12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53252"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4B3E831E-4377-4C77-BF47-470D519546A4}" type="slidenum">
              <a:rPr lang="ar-SA" sz="1200">
                <a:latin typeface="Calibri" pitchFamily="34" charset="0"/>
              </a:rPr>
              <a:pPr algn="r"/>
              <a:t>30</a:t>
            </a:fld>
            <a:endParaRPr lang="en-US" sz="12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54276"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0CEC07BF-1DFC-4975-BAFD-A2C2AB3D61ED}" type="slidenum">
              <a:rPr lang="ar-SA" sz="1200">
                <a:latin typeface="Calibri" pitchFamily="34" charset="0"/>
              </a:rPr>
              <a:pPr algn="r"/>
              <a:t>31</a:t>
            </a:fld>
            <a:endParaRPr lang="en-US"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55300"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D259C5DF-EE7D-4BE8-BE27-AA1B1B510A3C}" type="slidenum">
              <a:rPr lang="ar-SA" sz="1200">
                <a:latin typeface="Calibri" pitchFamily="34" charset="0"/>
              </a:rPr>
              <a:pPr algn="r"/>
              <a:t>32</a:t>
            </a:fld>
            <a:endParaRPr lang="en-US" sz="120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56324"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166C383B-BA19-4CEE-AA75-309F39378546}" type="slidenum">
              <a:rPr lang="ar-SA" sz="1200">
                <a:latin typeface="Calibri" pitchFamily="34" charset="0"/>
              </a:rPr>
              <a:pPr algn="r"/>
              <a:t>36</a:t>
            </a:fld>
            <a:endParaRPr lang="en-US"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19CCE5-C6DE-47BD-B9D1-780216C9FEED}" type="slidenum">
              <a:rPr lang="ar-SA" smtClean="0"/>
              <a:pPr fontAlgn="base">
                <a:spcBef>
                  <a:spcPct val="0"/>
                </a:spcBef>
                <a:spcAft>
                  <a:spcPct val="0"/>
                </a:spcAft>
                <a:defRPr/>
              </a:pPr>
              <a:t>10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45060"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A50FEA14-2E62-481F-A0B4-3F395354E055}" type="slidenum">
              <a:rPr lang="ar-SA" sz="1200">
                <a:latin typeface="Calibri" pitchFamily="34" charset="0"/>
              </a:rPr>
              <a:pPr algn="r"/>
              <a:t>11</a:t>
            </a:fld>
            <a:endParaRPr lang="en-US"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46084"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CC38D88B-CE1C-4181-A0CE-BBDBB79D95E5}" type="slidenum">
              <a:rPr lang="ar-SA" sz="1200">
                <a:latin typeface="Calibri" pitchFamily="34" charset="0"/>
              </a:rPr>
              <a:pPr algn="r"/>
              <a:t>23</a:t>
            </a:fld>
            <a:endParaRPr lang="en-US"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47108"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C5BD5618-B392-4F14-9EAD-5FFB22363F35}" type="slidenum">
              <a:rPr lang="ar-SA" sz="1200">
                <a:latin typeface="Calibri" pitchFamily="34" charset="0"/>
              </a:rPr>
              <a:pPr algn="r"/>
              <a:t>24</a:t>
            </a:fld>
            <a:endParaRPr lang="en-US"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48132"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F47FF87F-793A-47EA-85D2-51C13EDF73B0}" type="slidenum">
              <a:rPr lang="ar-SA" sz="1200">
                <a:latin typeface="Calibri" pitchFamily="34" charset="0"/>
              </a:rPr>
              <a:pPr algn="r"/>
              <a:t>25</a:t>
            </a:fld>
            <a:endParaRPr lang="en-US"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49156"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A306A887-A43F-4858-AE18-C4AD83E422A7}" type="slidenum">
              <a:rPr lang="ar-SA" sz="1200">
                <a:latin typeface="Calibri" pitchFamily="34" charset="0"/>
              </a:rPr>
              <a:pPr algn="r"/>
              <a:t>26</a:t>
            </a:fld>
            <a:endParaRPr lang="en-US"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50180"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D846FFBA-D813-4ADB-906F-A4945C2D349E}" type="slidenum">
              <a:rPr lang="ar-SA" sz="1200">
                <a:latin typeface="Calibri" pitchFamily="34" charset="0"/>
              </a:rPr>
              <a:pPr algn="r"/>
              <a:t>27</a:t>
            </a:fld>
            <a:endParaRPr lang="en-US"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51204" name="Slide Number Placeholder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5DBF9669-FC85-4DF4-BA30-1F742A187E42}" type="slidenum">
              <a:rPr lang="ar-SA" sz="1200">
                <a:latin typeface="Calibri" pitchFamily="34" charset="0"/>
              </a:rPr>
              <a:pPr algn="r"/>
              <a:t>28</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D668623-D6C3-41D9-AC1A-6889FA14E105}" type="datetime1">
              <a:rPr lang="en-US"/>
              <a:pPr>
                <a:defRPr/>
              </a:pPr>
              <a:t>7/4/2011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058A5E6-4790-4770-AEA8-1AAF17521AC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16A149D-D593-4DF5-96E8-E95634C348F2}" type="datetime1">
              <a:rPr lang="en-US"/>
              <a:pPr>
                <a:defRPr/>
              </a:pPr>
              <a:t>7/4/2011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6078A8-A6C1-4FD7-ADD6-5EC3FB4EA14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62F6B1C-D73D-4A5B-93C8-D89233672236}" type="datetime1">
              <a:rPr lang="en-US"/>
              <a:pPr>
                <a:defRPr/>
              </a:pPr>
              <a:t>7/4/2011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D42EDA-E463-421C-B630-5084DF59319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898EB4-6F42-43CE-B677-A8BF23B2D371}" type="datetime1">
              <a:rPr lang="en-US"/>
              <a:pPr>
                <a:defRPr/>
              </a:pPr>
              <a:t>7/4/2011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9810B9-FE20-4AB4-B09E-6B77EAB1288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CE18EE5-F933-450F-BC7B-CB5CACD42529}" type="datetime1">
              <a:rPr lang="en-US"/>
              <a:pPr>
                <a:defRPr/>
              </a:pPr>
              <a:t>7/4/2011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A18B93-C05C-4499-855C-79233F60CC7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FF94D43-1765-4B12-8B38-721A0D76EC5B}" type="datetime1">
              <a:rPr lang="en-US"/>
              <a:pPr>
                <a:defRPr/>
              </a:pPr>
              <a:t>7/4/2011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632B21-34A8-406D-8631-846ADF68119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C76B6B9-A562-4669-8E4A-9235F446F282}" type="datetime1">
              <a:rPr lang="en-US"/>
              <a:pPr>
                <a:defRPr/>
              </a:pPr>
              <a:t>7/4/2011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F3E49D5-1700-4B25-9FE6-3E20C01416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B2ED871-1ABF-47BE-8667-726059997AC2}" type="datetime1">
              <a:rPr lang="en-US"/>
              <a:pPr>
                <a:defRPr/>
              </a:pPr>
              <a:t>7/4/2011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74AFA7B-60DB-44B8-A88E-B0654CE696D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FB80BBE-2835-4E18-A84F-0235C719F6DF}" type="datetime1">
              <a:rPr lang="en-US"/>
              <a:pPr>
                <a:defRPr/>
              </a:pPr>
              <a:t>7/4/2011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4521667-4655-46C2-99B3-FD7D11A01E4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7B408A5-7159-4EEF-8C4E-BA89F497D7D3}" type="datetime1">
              <a:rPr lang="en-US"/>
              <a:pPr>
                <a:defRPr/>
              </a:pPr>
              <a:t>7/4/2011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AA2D3C-2B98-49BD-A309-A16121CDBA3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65C1065-BD07-4EF1-A113-E1FB606ACFC6}" type="datetime1">
              <a:rPr lang="en-US"/>
              <a:pPr>
                <a:defRPr/>
              </a:pPr>
              <a:t>7/4/2011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06413E8-A1B8-4D71-A37B-0B768C4D044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6C46DAA-5819-40CB-BDCB-CF27A0C9DF38}" type="datetime1">
              <a:rPr lang="en-US"/>
              <a:pPr>
                <a:defRPr/>
              </a:pPr>
              <a:t>7/4/2011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A0F4347-A44D-4081-BB86-D7F8E9C3D7D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cs typeface="B Titr" pitchFamily="2" charset="-78"/>
        </a:defRPr>
      </a:lvl2pPr>
      <a:lvl3pPr algn="ctr" rtl="0" eaLnBrk="0" fontAlgn="base" hangingPunct="0">
        <a:spcBef>
          <a:spcPct val="0"/>
        </a:spcBef>
        <a:spcAft>
          <a:spcPct val="0"/>
        </a:spcAft>
        <a:defRPr sz="4400">
          <a:solidFill>
            <a:schemeClr val="tx1"/>
          </a:solidFill>
          <a:latin typeface="Calibri" pitchFamily="34" charset="0"/>
          <a:cs typeface="B Titr" pitchFamily="2" charset="-78"/>
        </a:defRPr>
      </a:lvl3pPr>
      <a:lvl4pPr algn="ctr" rtl="0" eaLnBrk="0" fontAlgn="base" hangingPunct="0">
        <a:spcBef>
          <a:spcPct val="0"/>
        </a:spcBef>
        <a:spcAft>
          <a:spcPct val="0"/>
        </a:spcAft>
        <a:defRPr sz="4400">
          <a:solidFill>
            <a:schemeClr val="tx1"/>
          </a:solidFill>
          <a:latin typeface="Calibri" pitchFamily="34" charset="0"/>
          <a:cs typeface="B Titr" pitchFamily="2" charset="-78"/>
        </a:defRPr>
      </a:lvl4pPr>
      <a:lvl5pPr algn="ctr" rtl="0"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Content Placeholder 4" descr="imagesCA80Y5VM"/>
          <p:cNvPicPr>
            <a:picLocks noGrp="1"/>
          </p:cNvPicPr>
          <p:nvPr>
            <p:ph idx="1"/>
          </p:nvPr>
        </p:nvPicPr>
        <p:blipFill>
          <a:blip r:embed="rId2"/>
          <a:srcRect/>
          <a:stretch>
            <a:fillRect/>
          </a:stretch>
        </p:blipFill>
        <p:spPr>
          <a:xfrm>
            <a:off x="4143375" y="500063"/>
            <a:ext cx="1071563" cy="1571625"/>
          </a:xfrm>
        </p:spPr>
      </p:pic>
      <p:sp>
        <p:nvSpPr>
          <p:cNvPr id="4" name="Footer Placeholder 3"/>
          <p:cNvSpPr>
            <a:spLocks noGrp="1"/>
          </p:cNvSpPr>
          <p:nvPr>
            <p:ph type="ftr" sz="quarter" idx="11"/>
          </p:nvPr>
        </p:nvSpPr>
        <p:spPr>
          <a:xfrm>
            <a:off x="214313" y="2000250"/>
            <a:ext cx="8643937" cy="4572000"/>
          </a:xfrm>
        </p:spPr>
        <p:txBody>
          <a:bodyPr/>
          <a:lstStyle/>
          <a:p>
            <a:pPr rtl="1">
              <a:defRPr/>
            </a:pPr>
            <a:r>
              <a:rPr lang="fa-IR" sz="2800" dirty="0" smtClean="0">
                <a:solidFill>
                  <a:srgbClr val="002060"/>
                </a:solidFill>
                <a:ea typeface="Calibri" pitchFamily="34" charset="0"/>
                <a:cs typeface="B Titr" pitchFamily="2" charset="-78"/>
              </a:rPr>
              <a:t>مديريت منابع انساني پيشرفته</a:t>
            </a:r>
          </a:p>
          <a:p>
            <a:pPr rtl="1">
              <a:defRPr/>
            </a:pPr>
            <a:endParaRPr lang="fa-IR" sz="1800" dirty="0" smtClean="0">
              <a:solidFill>
                <a:srgbClr val="002060"/>
              </a:solidFill>
              <a:ea typeface="Calibri" pitchFamily="34" charset="0"/>
              <a:cs typeface="B Titr" pitchFamily="2" charset="-78"/>
            </a:endParaRPr>
          </a:p>
          <a:p>
            <a:pPr rtl="1">
              <a:defRPr/>
            </a:pPr>
            <a:r>
              <a:rPr lang="fa-IR" sz="2800" dirty="0" smtClean="0">
                <a:solidFill>
                  <a:srgbClr val="C00000"/>
                </a:solidFill>
                <a:ea typeface="Calibri" pitchFamily="34" charset="0"/>
                <a:cs typeface="B Titr" pitchFamily="2" charset="-78"/>
              </a:rPr>
              <a:t>توانمند سازي منابع انساني</a:t>
            </a:r>
          </a:p>
          <a:p>
            <a:pPr rtl="1">
              <a:defRPr/>
            </a:pPr>
            <a:endParaRPr lang="fa-IR" sz="1800" dirty="0" smtClean="0">
              <a:solidFill>
                <a:srgbClr val="002060"/>
              </a:solidFill>
              <a:ea typeface="Calibri" pitchFamily="34" charset="0"/>
              <a:cs typeface="B Titr" pitchFamily="2" charset="-78"/>
            </a:endParaRPr>
          </a:p>
          <a:p>
            <a:pPr rtl="1">
              <a:defRPr/>
            </a:pPr>
            <a:r>
              <a:rPr lang="fa-IR" sz="2800" dirty="0" smtClean="0">
                <a:solidFill>
                  <a:srgbClr val="002060"/>
                </a:solidFill>
                <a:ea typeface="Calibri" pitchFamily="34" charset="0"/>
                <a:cs typeface="B Titr" pitchFamily="2" charset="-78"/>
              </a:rPr>
              <a:t>استاد : جناب آقای دکتر احمد ورزشكار</a:t>
            </a:r>
          </a:p>
          <a:p>
            <a:pPr rtl="1">
              <a:defRPr/>
            </a:pPr>
            <a:endParaRPr lang="en-US" sz="2000" dirty="0" smtClean="0">
              <a:solidFill>
                <a:srgbClr val="002060"/>
              </a:solidFill>
              <a:ea typeface="Calibri" pitchFamily="34" charset="0"/>
              <a:cs typeface="B Titr" pitchFamily="2" charset="-78"/>
            </a:endParaRPr>
          </a:p>
          <a:p>
            <a:pPr rtl="1">
              <a:lnSpc>
                <a:spcPct val="150000"/>
              </a:lnSpc>
              <a:defRPr/>
            </a:pPr>
            <a:r>
              <a:rPr lang="fa-IR" sz="2000" dirty="0" smtClean="0">
                <a:solidFill>
                  <a:srgbClr val="002060"/>
                </a:solidFill>
                <a:ea typeface="Calibri" pitchFamily="34" charset="0"/>
                <a:cs typeface="B Titr" pitchFamily="2" charset="-78"/>
              </a:rPr>
              <a:t>دانشجویان: </a:t>
            </a:r>
          </a:p>
          <a:p>
            <a:pPr rtl="1">
              <a:lnSpc>
                <a:spcPct val="150000"/>
              </a:lnSpc>
              <a:defRPr/>
            </a:pPr>
            <a:r>
              <a:rPr lang="fa-IR" sz="2000" dirty="0" smtClean="0">
                <a:solidFill>
                  <a:srgbClr val="002060"/>
                </a:solidFill>
                <a:ea typeface="Calibri" pitchFamily="34" charset="0"/>
                <a:cs typeface="B Titr" pitchFamily="2" charset="-78"/>
              </a:rPr>
              <a:t>علي مخصوصي، محمود ترتک</a:t>
            </a:r>
          </a:p>
          <a:p>
            <a:pPr rtl="1">
              <a:tabLst>
                <a:tab pos="1339850" algn="l"/>
                <a:tab pos="1663700" algn="l"/>
                <a:tab pos="1997075" algn="l"/>
                <a:tab pos="2865438" algn="ctr"/>
              </a:tabLst>
              <a:defRPr/>
            </a:pPr>
            <a:endParaRPr lang="fa-IR" sz="1800" dirty="0" smtClean="0">
              <a:solidFill>
                <a:srgbClr val="002060"/>
              </a:solidFill>
              <a:ea typeface="Calibri" pitchFamily="34" charset="0"/>
              <a:cs typeface="B Titr" pitchFamily="2" charset="-78"/>
            </a:endParaRPr>
          </a:p>
          <a:p>
            <a:pPr rtl="1">
              <a:tabLst>
                <a:tab pos="1339850" algn="l"/>
                <a:tab pos="1663700" algn="l"/>
                <a:tab pos="1997075" algn="l"/>
                <a:tab pos="2865438" algn="ctr"/>
              </a:tabLst>
              <a:defRPr/>
            </a:pPr>
            <a:r>
              <a:rPr lang="fa-IR" sz="1600" dirty="0" smtClean="0">
                <a:solidFill>
                  <a:srgbClr val="002060"/>
                </a:solidFill>
                <a:ea typeface="Calibri" pitchFamily="34" charset="0"/>
                <a:cs typeface="B Titr" pitchFamily="2" charset="-78"/>
              </a:rPr>
              <a:t>کارشناسی ارشد </a:t>
            </a:r>
            <a:endParaRPr lang="en-US" sz="1600" dirty="0" smtClean="0">
              <a:solidFill>
                <a:srgbClr val="002060"/>
              </a:solidFill>
              <a:ea typeface="Calibri" pitchFamily="34" charset="0"/>
              <a:cs typeface="B Titr" pitchFamily="2" charset="-78"/>
            </a:endParaRPr>
          </a:p>
          <a:p>
            <a:pPr rtl="1" eaLnBrk="0" hangingPunct="0">
              <a:tabLst>
                <a:tab pos="1339850" algn="l"/>
                <a:tab pos="1663700" algn="l"/>
                <a:tab pos="1997075" algn="l"/>
                <a:tab pos="2865438" algn="ctr"/>
              </a:tabLst>
              <a:defRPr/>
            </a:pPr>
            <a:r>
              <a:rPr lang="fa-IR" sz="1600" dirty="0" smtClean="0">
                <a:solidFill>
                  <a:srgbClr val="002060"/>
                </a:solidFill>
                <a:ea typeface="Calibri" pitchFamily="34" charset="0"/>
                <a:cs typeface="B Titr" pitchFamily="2" charset="-78"/>
              </a:rPr>
              <a:t>رشته مدیریت دولتی</a:t>
            </a:r>
            <a:r>
              <a:rPr lang="en-US" sz="1600" dirty="0" smtClean="0">
                <a:solidFill>
                  <a:srgbClr val="002060"/>
                </a:solidFill>
                <a:ea typeface="Calibri" pitchFamily="34" charset="0"/>
                <a:cs typeface="B Titr" pitchFamily="2" charset="-78"/>
              </a:rPr>
              <a:t> </a:t>
            </a:r>
          </a:p>
          <a:p>
            <a:pPr rtl="1">
              <a:defRPr/>
            </a:pPr>
            <a:endParaRPr lang="fa-IR" sz="2800" dirty="0" smtClean="0">
              <a:latin typeface="Arial" pitchFamily="34" charset="0"/>
            </a:endParaRPr>
          </a:p>
        </p:txBody>
      </p:sp>
      <p:sp>
        <p:nvSpPr>
          <p:cNvPr id="2052" name="Rounded Rectangle 5"/>
          <p:cNvSpPr>
            <a:spLocks noChangeArrowheads="1"/>
          </p:cNvSpPr>
          <p:nvPr/>
        </p:nvSpPr>
        <p:spPr bwMode="auto">
          <a:xfrm>
            <a:off x="3714750" y="6286500"/>
            <a:ext cx="1500188" cy="357188"/>
          </a:xfrm>
          <a:prstGeom prst="roundRect">
            <a:avLst>
              <a:gd name="adj" fmla="val 16667"/>
            </a:avLst>
          </a:prstGeom>
          <a:solidFill>
            <a:schemeClr val="accent1"/>
          </a:solidFill>
          <a:ln w="9525" algn="ctr">
            <a:solidFill>
              <a:schemeClr val="tx1"/>
            </a:solidFill>
            <a:round/>
            <a:headEnd/>
            <a:tailEnd/>
          </a:ln>
        </p:spPr>
        <p:txBody>
          <a:bodyPr/>
          <a:lstStyle/>
          <a:p>
            <a:pPr algn="ctr" rtl="1"/>
            <a:r>
              <a:rPr lang="fa-IR">
                <a:solidFill>
                  <a:schemeClr val="bg1"/>
                </a:solidFill>
                <a:latin typeface="Edwardian Script ITC" pitchFamily="66" charset="0"/>
                <a:ea typeface="Calibri" pitchFamily="34" charset="0"/>
                <a:cs typeface="B Titr" pitchFamily="2" charset="-78"/>
              </a:rPr>
              <a:t>بهار 1390</a:t>
            </a:r>
            <a:endParaRPr lang="en-US">
              <a:solidFill>
                <a:schemeClr val="bg1"/>
              </a:solidFill>
              <a:ea typeface="Calibri" pitchFamily="34" charset="0"/>
              <a:cs typeface="B Titr" pitchFamily="2" charset="-78"/>
            </a:endParaRPr>
          </a:p>
          <a:p>
            <a:pPr algn="r" rtl="1"/>
            <a:endParaRPr lang="fa-I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0" y="265113"/>
            <a:ext cx="9144000" cy="1092200"/>
          </a:xfrm>
        </p:spPr>
        <p:txBody>
          <a:bodyPr/>
          <a:lstStyle/>
          <a:p>
            <a:pPr rtl="1" eaLnBrk="1" hangingPunct="1"/>
            <a:r>
              <a:rPr lang="fa-IR" sz="3600" smtClean="0">
                <a:solidFill>
                  <a:srgbClr val="FF0000"/>
                </a:solidFill>
              </a:rPr>
              <a:t>مفهوم شناسی توانمندسازي</a:t>
            </a:r>
            <a:r>
              <a:rPr lang="en-US" sz="3600" smtClean="0">
                <a:solidFill>
                  <a:srgbClr val="FF0000"/>
                </a:solidFill>
              </a:rPr>
              <a:t> </a:t>
            </a:r>
          </a:p>
        </p:txBody>
      </p:sp>
      <p:sp>
        <p:nvSpPr>
          <p:cNvPr id="11267" name="Rectangle 5"/>
          <p:cNvSpPr>
            <a:spLocks noChangeArrowheads="1"/>
          </p:cNvSpPr>
          <p:nvPr/>
        </p:nvSpPr>
        <p:spPr bwMode="auto">
          <a:xfrm>
            <a:off x="0" y="1308100"/>
            <a:ext cx="9144000" cy="5478463"/>
          </a:xfrm>
          <a:prstGeom prst="rect">
            <a:avLst/>
          </a:prstGeom>
          <a:noFill/>
          <a:ln w="9525">
            <a:noFill/>
            <a:miter lim="800000"/>
            <a:headEnd/>
            <a:tailEnd/>
          </a:ln>
        </p:spPr>
        <p:txBody>
          <a:bodyPr>
            <a:spAutoFit/>
          </a:bodyPr>
          <a:lstStyle/>
          <a:p>
            <a:pPr marL="876300" indent="-342900" algn="r" rtl="1">
              <a:buFont typeface="Wingdings" pitchFamily="2" charset="2"/>
              <a:buChar char="q"/>
            </a:pPr>
            <a:endParaRPr lang="fa-IR" sz="1600" b="1">
              <a:solidFill>
                <a:srgbClr val="F5FA68"/>
              </a:solidFill>
              <a:latin typeface="Calibri" pitchFamily="34" charset="0"/>
            </a:endParaRPr>
          </a:p>
          <a:p>
            <a:pPr marL="876300" indent="-342900" algn="r" rtl="1">
              <a:buFont typeface="Wingdings" pitchFamily="2" charset="2"/>
              <a:buChar char="q"/>
            </a:pPr>
            <a:r>
              <a:rPr lang="fa-IR" sz="3200" b="1">
                <a:solidFill>
                  <a:schemeClr val="tx2"/>
                </a:solidFill>
                <a:latin typeface="Calibri" pitchFamily="34" charset="0"/>
                <a:cs typeface="B Nazanin" pitchFamily="2" charset="-78"/>
              </a:rPr>
              <a:t> در نگرش نوين، مفهوم توانمندسازي يعني:</a:t>
            </a:r>
          </a:p>
          <a:p>
            <a:pPr marL="876300" indent="-342900" algn="r" rtl="1">
              <a:buFont typeface="Wingdings" pitchFamily="2" charset="2"/>
              <a:buNone/>
            </a:pPr>
            <a:endParaRPr lang="fa-IR" sz="1200" b="1">
              <a:solidFill>
                <a:schemeClr val="tx2"/>
              </a:solidFill>
              <a:latin typeface="Calibri" pitchFamily="34" charset="0"/>
              <a:cs typeface="B Nazanin" pitchFamily="2" charset="-78"/>
            </a:endParaRPr>
          </a:p>
          <a:p>
            <a:pPr marL="876300" indent="-342900" algn="r" rtl="1"/>
            <a:r>
              <a:rPr lang="fa-IR" b="1">
                <a:solidFill>
                  <a:schemeClr val="tx2"/>
                </a:solidFill>
                <a:latin typeface="Calibri" pitchFamily="34" charset="0"/>
                <a:cs typeface="B Nazanin" pitchFamily="2" charset="-78"/>
              </a:rPr>
              <a:t>		</a:t>
            </a:r>
            <a:r>
              <a:rPr lang="fa-IR" sz="2800" b="1">
                <a:solidFill>
                  <a:schemeClr val="tx2"/>
                </a:solidFill>
                <a:latin typeface="Calibri" pitchFamily="34" charset="0"/>
                <a:cs typeface="B Nazanin" pitchFamily="2" charset="-78"/>
              </a:rPr>
              <a:t>الف)  تفويض اختيار وقدرت</a:t>
            </a:r>
          </a:p>
          <a:p>
            <a:pPr marL="876300" indent="-342900" algn="r" rtl="1"/>
            <a:endParaRPr lang="fa-IR" sz="1200" b="1">
              <a:solidFill>
                <a:schemeClr val="tx2"/>
              </a:solidFill>
              <a:latin typeface="Calibri" pitchFamily="34" charset="0"/>
              <a:cs typeface="B Nazanin" pitchFamily="2" charset="-78"/>
            </a:endParaRPr>
          </a:p>
          <a:p>
            <a:pPr marL="876300" indent="-342900" algn="r" rtl="1"/>
            <a:r>
              <a:rPr lang="fa-IR" b="1">
                <a:solidFill>
                  <a:schemeClr val="tx2"/>
                </a:solidFill>
                <a:latin typeface="Calibri" pitchFamily="34" charset="0"/>
                <a:cs typeface="B Nazanin" pitchFamily="2" charset="-78"/>
              </a:rPr>
              <a:t>		</a:t>
            </a:r>
            <a:r>
              <a:rPr lang="fa-IR" sz="2800" b="1">
                <a:solidFill>
                  <a:schemeClr val="tx2"/>
                </a:solidFill>
                <a:latin typeface="Calibri" pitchFamily="34" charset="0"/>
                <a:cs typeface="B Nazanin" pitchFamily="2" charset="-78"/>
              </a:rPr>
              <a:t>ب)    ايجاد فرصت توسعه و بهسازي</a:t>
            </a:r>
          </a:p>
          <a:p>
            <a:pPr marL="876300" indent="-342900" algn="r" rtl="1"/>
            <a:endParaRPr lang="fa-IR" sz="1200" b="1">
              <a:solidFill>
                <a:schemeClr val="tx2"/>
              </a:solidFill>
              <a:latin typeface="Calibri" pitchFamily="34" charset="0"/>
              <a:cs typeface="B Nazanin" pitchFamily="2" charset="-78"/>
            </a:endParaRPr>
          </a:p>
          <a:p>
            <a:pPr marL="876300" indent="-342900" algn="r" rtl="1"/>
            <a:r>
              <a:rPr lang="fa-IR" sz="2800" b="1">
                <a:solidFill>
                  <a:schemeClr val="tx2"/>
                </a:solidFill>
                <a:latin typeface="Calibri" pitchFamily="34" charset="0"/>
                <a:cs typeface="B Nazanin" pitchFamily="2" charset="-78"/>
              </a:rPr>
              <a:t>		ج)    مشاركت و درگير كردن كاركنان در تصميم گيريهاي سازماني</a:t>
            </a:r>
          </a:p>
          <a:p>
            <a:pPr marL="876300" indent="-342900" algn="r" rtl="1"/>
            <a:r>
              <a:rPr lang="fa-IR" sz="1200" b="1">
                <a:solidFill>
                  <a:schemeClr val="tx2"/>
                </a:solidFill>
                <a:latin typeface="Calibri" pitchFamily="34" charset="0"/>
                <a:cs typeface="B Nazanin" pitchFamily="2" charset="-78"/>
              </a:rPr>
              <a:t> </a:t>
            </a:r>
          </a:p>
          <a:p>
            <a:pPr marL="876300" indent="-342900" algn="r" rtl="1"/>
            <a:r>
              <a:rPr lang="fa-IR" sz="2800" b="1">
                <a:solidFill>
                  <a:schemeClr val="tx2"/>
                </a:solidFill>
                <a:latin typeface="Calibri" pitchFamily="34" charset="0"/>
                <a:cs typeface="B Nazanin" pitchFamily="2" charset="-78"/>
              </a:rPr>
              <a:t>		د)     افزايش انگيزش دروني و تقويت احساس مهم بودن،</a:t>
            </a:r>
          </a:p>
          <a:p>
            <a:pPr marL="876300" indent="-342900" algn="r" rtl="1"/>
            <a:r>
              <a:rPr lang="fa-IR" sz="2800" b="1">
                <a:solidFill>
                  <a:schemeClr val="tx2"/>
                </a:solidFill>
                <a:latin typeface="Calibri" pitchFamily="34" charset="0"/>
                <a:cs typeface="B Nazanin" pitchFamily="2" charset="-78"/>
              </a:rPr>
              <a:t>	        خودباوري و خودكفايي كاركنان</a:t>
            </a:r>
          </a:p>
          <a:p>
            <a:pPr marL="876300" indent="-342900" algn="r" rtl="1"/>
            <a:endParaRPr lang="fa-IR" sz="1200" b="1">
              <a:solidFill>
                <a:schemeClr val="tx2"/>
              </a:solidFill>
              <a:latin typeface="Calibri" pitchFamily="34" charset="0"/>
              <a:cs typeface="B Nazanin" pitchFamily="2" charset="-78"/>
            </a:endParaRPr>
          </a:p>
          <a:p>
            <a:pPr marL="876300" indent="-342900" algn="r" rtl="1"/>
            <a:r>
              <a:rPr lang="fa-IR" sz="2800" b="1">
                <a:solidFill>
                  <a:schemeClr val="tx2"/>
                </a:solidFill>
                <a:latin typeface="Calibri" pitchFamily="34" charset="0"/>
                <a:cs typeface="B Nazanin" pitchFamily="2" charset="-78"/>
              </a:rPr>
              <a:t>   هـ)     فراهم كردن منابع، امكانات و ابزار لازم براي نشان دادن </a:t>
            </a:r>
          </a:p>
          <a:p>
            <a:pPr marL="876300" indent="-342900" algn="r" rtl="1"/>
            <a:r>
              <a:rPr lang="fa-IR" sz="2800" b="1">
                <a:solidFill>
                  <a:schemeClr val="tx2"/>
                </a:solidFill>
                <a:latin typeface="Calibri" pitchFamily="34" charset="0"/>
                <a:cs typeface="B Nazanin" pitchFamily="2" charset="-78"/>
              </a:rPr>
              <a:t>		        توان خود در خلق و بكارگيري ايده هاي جديد </a:t>
            </a:r>
          </a:p>
          <a:p>
            <a:pPr marL="876300" indent="-342900" algn="r"/>
            <a:endParaRPr lang="fa-IR" sz="2800" b="1">
              <a:latin typeface="Calibri" pitchFamily="34" charset="0"/>
            </a:endParaRPr>
          </a:p>
          <a:p>
            <a:pPr marL="876300" indent="-342900" algn="r"/>
            <a:r>
              <a:rPr lang="en-US">
                <a:latin typeface="Calibri" pitchFamily="34" charset="0"/>
              </a:rPr>
              <a:t> </a:t>
            </a:r>
          </a:p>
        </p:txBody>
      </p:sp>
      <p:sp>
        <p:nvSpPr>
          <p:cNvPr id="4" name="Slide Number Placeholder 3"/>
          <p:cNvSpPr>
            <a:spLocks noGrp="1"/>
          </p:cNvSpPr>
          <p:nvPr>
            <p:ph type="sldNum" sz="quarter" idx="12"/>
          </p:nvPr>
        </p:nvSpPr>
        <p:spPr/>
        <p:txBody>
          <a:bodyPr/>
          <a:lstStyle/>
          <a:p>
            <a:pPr>
              <a:defRPr/>
            </a:pPr>
            <a:fld id="{9179D805-BEB2-4933-B8C3-34DF82D4AFCA}" type="slidenum">
              <a:rPr lang="en-US"/>
              <a:pPr>
                <a:defRPr/>
              </a:pPr>
              <a:t>10</a:t>
            </a:fld>
            <a:endParaRPr lang="en-US" dirty="0"/>
          </a:p>
        </p:txBody>
      </p:sp>
    </p:spTree>
  </p:cSld>
  <p:clrMapOvr>
    <a:masterClrMapping/>
  </p:clrMapOvr>
  <p:transition>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idx="4294967295"/>
          </p:nvPr>
        </p:nvSpPr>
        <p:spPr>
          <a:xfrm>
            <a:off x="0" y="407988"/>
            <a:ext cx="9144000" cy="1092200"/>
          </a:xfrm>
        </p:spPr>
        <p:txBody>
          <a:bodyPr/>
          <a:lstStyle/>
          <a:p>
            <a:pPr rtl="1" eaLnBrk="1" hangingPunct="1"/>
            <a:r>
              <a:rPr lang="fa-IR" sz="3600" smtClean="0">
                <a:solidFill>
                  <a:srgbClr val="FF0000"/>
                </a:solidFill>
              </a:rPr>
              <a:t>سير تكاملي مفهوم توانمندسازي</a:t>
            </a:r>
            <a:r>
              <a:rPr lang="en-US" sz="3600" smtClean="0">
                <a:solidFill>
                  <a:srgbClr val="FF0000"/>
                </a:solidFill>
              </a:rPr>
              <a:t> </a:t>
            </a:r>
          </a:p>
        </p:txBody>
      </p:sp>
      <p:sp>
        <p:nvSpPr>
          <p:cNvPr id="12291" name="Rectangle 3"/>
          <p:cNvSpPr>
            <a:spLocks noChangeArrowheads="1"/>
          </p:cNvSpPr>
          <p:nvPr/>
        </p:nvSpPr>
        <p:spPr bwMode="auto">
          <a:xfrm>
            <a:off x="428625" y="1628775"/>
            <a:ext cx="9756775" cy="4800600"/>
          </a:xfrm>
          <a:prstGeom prst="rect">
            <a:avLst/>
          </a:prstGeom>
          <a:noFill/>
          <a:ln w="9525">
            <a:noFill/>
            <a:miter lim="800000"/>
            <a:headEnd/>
            <a:tailEnd/>
          </a:ln>
        </p:spPr>
        <p:txBody>
          <a:bodyPr>
            <a:spAutoFit/>
          </a:bodyPr>
          <a:lstStyle/>
          <a:p>
            <a:pPr marL="1779588" lvl="1" indent="-342900" algn="r" rtl="1">
              <a:buFont typeface="Wingdings" pitchFamily="2" charset="2"/>
              <a:buChar char="q"/>
            </a:pPr>
            <a:r>
              <a:rPr lang="en-US" sz="3200" b="1">
                <a:solidFill>
                  <a:schemeClr val="tx2"/>
                </a:solidFill>
                <a:latin typeface="Calibri" pitchFamily="34" charset="0"/>
                <a:cs typeface="B Nazanin" pitchFamily="2" charset="-78"/>
              </a:rPr>
              <a:t>	  </a:t>
            </a:r>
            <a:r>
              <a:rPr lang="fa-IR" sz="3200" b="1">
                <a:solidFill>
                  <a:schemeClr val="tx2"/>
                </a:solidFill>
                <a:latin typeface="Calibri" pitchFamily="34" charset="0"/>
                <a:cs typeface="B Nazanin" pitchFamily="2" charset="-78"/>
              </a:rPr>
              <a:t>ريشه اصطلاح توانمندسازي بر مي گردد به نظريه</a:t>
            </a:r>
          </a:p>
          <a:p>
            <a:pPr marL="1779588" lvl="1" indent="-342900" algn="r" rtl="1"/>
            <a:r>
              <a:rPr lang="fa-IR" sz="3200" b="1">
                <a:solidFill>
                  <a:schemeClr val="tx2"/>
                </a:solidFill>
                <a:latin typeface="Calibri" pitchFamily="34" charset="0"/>
                <a:cs typeface="B Nazanin" pitchFamily="2" charset="-78"/>
              </a:rPr>
              <a:t>    </a:t>
            </a:r>
            <a:r>
              <a:rPr lang="en-US" sz="3200" b="1">
                <a:solidFill>
                  <a:schemeClr val="tx2"/>
                </a:solidFill>
                <a:latin typeface="Calibri" pitchFamily="34" charset="0"/>
                <a:cs typeface="B Nazanin" pitchFamily="2" charset="-78"/>
              </a:rPr>
              <a:t>X” </a:t>
            </a:r>
            <a:r>
              <a:rPr lang="fa-IR" sz="3200" b="1">
                <a:solidFill>
                  <a:schemeClr val="tx2"/>
                </a:solidFill>
                <a:latin typeface="Calibri" pitchFamily="34" charset="0"/>
                <a:cs typeface="B Nazanin" pitchFamily="2" charset="-78"/>
              </a:rPr>
              <a:t>“ و ”</a:t>
            </a:r>
            <a:r>
              <a:rPr lang="en-US" sz="3200" b="1">
                <a:solidFill>
                  <a:schemeClr val="tx2"/>
                </a:solidFill>
                <a:latin typeface="Calibri" pitchFamily="34" charset="0"/>
                <a:cs typeface="B Nazanin" pitchFamily="2" charset="-78"/>
              </a:rPr>
              <a:t>Y</a:t>
            </a:r>
            <a:r>
              <a:rPr lang="fa-IR" sz="3200" b="1">
                <a:solidFill>
                  <a:schemeClr val="tx2"/>
                </a:solidFill>
                <a:latin typeface="Calibri" pitchFamily="34" charset="0"/>
                <a:cs typeface="B Nazanin" pitchFamily="2" charset="-78"/>
              </a:rPr>
              <a:t>“ مك گريگور</a:t>
            </a:r>
          </a:p>
          <a:p>
            <a:pPr marL="1958975" lvl="2" indent="-342900" algn="r" rtl="1">
              <a:buFont typeface="Wingdings" pitchFamily="2" charset="2"/>
              <a:buNone/>
            </a:pPr>
            <a:endParaRPr lang="fa-IR" sz="1600" b="1">
              <a:solidFill>
                <a:schemeClr val="tx2"/>
              </a:solidFill>
              <a:latin typeface="Calibri" pitchFamily="34" charset="0"/>
              <a:cs typeface="B Nazanin" pitchFamily="2" charset="-78"/>
            </a:endParaRPr>
          </a:p>
          <a:p>
            <a:pPr marL="2317750" lvl="4" indent="-342900" algn="r" rtl="1">
              <a:buFontTx/>
              <a:buChar char="o"/>
            </a:pPr>
            <a:r>
              <a:rPr lang="fa-IR" sz="2800" b="1">
                <a:solidFill>
                  <a:schemeClr val="tx2"/>
                </a:solidFill>
                <a:latin typeface="Calibri" pitchFamily="34" charset="0"/>
                <a:cs typeface="B Nazanin" pitchFamily="2" charset="-78"/>
              </a:rPr>
              <a:t> در تئوري مك گريگور، ويژگي هاي مديراني كه نگرش</a:t>
            </a:r>
          </a:p>
          <a:p>
            <a:pPr marL="876300" indent="-342900" algn="r" rtl="1">
              <a:buFont typeface="Wingdings" pitchFamily="2" charset="2"/>
              <a:buNone/>
            </a:pPr>
            <a:r>
              <a:rPr lang="fa-IR" sz="2800" b="1">
                <a:solidFill>
                  <a:schemeClr val="tx2"/>
                </a:solidFill>
                <a:latin typeface="Calibri" pitchFamily="34" charset="0"/>
                <a:cs typeface="B Nazanin" pitchFamily="2" charset="-78"/>
              </a:rPr>
              <a:t>			      ”</a:t>
            </a:r>
            <a:r>
              <a:rPr lang="en-US" sz="2800" b="1">
                <a:solidFill>
                  <a:schemeClr val="tx2"/>
                </a:solidFill>
                <a:latin typeface="Calibri" pitchFamily="34" charset="0"/>
                <a:cs typeface="B Nazanin" pitchFamily="2" charset="-78"/>
              </a:rPr>
              <a:t>Y</a:t>
            </a:r>
            <a:r>
              <a:rPr lang="fa-IR" sz="2800" b="1">
                <a:solidFill>
                  <a:schemeClr val="tx2"/>
                </a:solidFill>
                <a:latin typeface="Calibri" pitchFamily="34" charset="0"/>
                <a:cs typeface="B Nazanin" pitchFamily="2" charset="-78"/>
              </a:rPr>
              <a:t>“ دارند،</a:t>
            </a:r>
            <a:r>
              <a:rPr lang="fa-IR" sz="2400" b="1">
                <a:solidFill>
                  <a:schemeClr val="tx2"/>
                </a:solidFill>
                <a:latin typeface="Calibri" pitchFamily="34" charset="0"/>
                <a:cs typeface="B Nazanin" pitchFamily="2" charset="-78"/>
              </a:rPr>
              <a:t> عبارتند از:</a:t>
            </a:r>
          </a:p>
          <a:p>
            <a:pPr marL="876300" indent="-342900" algn="r" rtl="1">
              <a:buFont typeface="Wingdings" pitchFamily="2" charset="2"/>
              <a:buNone/>
            </a:pPr>
            <a:endParaRPr lang="fa-IR" sz="1000" b="1">
              <a:solidFill>
                <a:schemeClr val="tx2"/>
              </a:solidFill>
              <a:latin typeface="Calibri" pitchFamily="34" charset="0"/>
              <a:cs typeface="B Nazanin" pitchFamily="2" charset="-78"/>
            </a:endParaRPr>
          </a:p>
          <a:p>
            <a:pPr marL="876300" indent="-342900" algn="r" rtl="1">
              <a:buFont typeface="Wingdings" pitchFamily="2" charset="2"/>
              <a:buNone/>
            </a:pPr>
            <a:endParaRPr lang="fa-IR" sz="800" b="1">
              <a:solidFill>
                <a:schemeClr val="tx2"/>
              </a:solidFill>
              <a:latin typeface="Calibri" pitchFamily="34" charset="0"/>
              <a:cs typeface="B Nazanin" pitchFamily="2" charset="-78"/>
            </a:endParaRPr>
          </a:p>
          <a:p>
            <a:pPr marL="2317750" lvl="4" indent="-342900" algn="r" rtl="1">
              <a:buFont typeface="Wingdings" pitchFamily="2" charset="2"/>
              <a:buChar char="§"/>
            </a:pPr>
            <a:r>
              <a:rPr lang="fa-IR" sz="2400" b="1">
                <a:solidFill>
                  <a:schemeClr val="tx2"/>
                </a:solidFill>
                <a:latin typeface="Calibri" pitchFamily="34" charset="0"/>
                <a:cs typeface="B Nazanin" pitchFamily="2" charset="-78"/>
              </a:rPr>
              <a:t> مشاركت كاركنان در تصميم گيري ها</a:t>
            </a:r>
            <a:endParaRPr lang="fa-IR" sz="800" b="1">
              <a:solidFill>
                <a:schemeClr val="tx2"/>
              </a:solidFill>
              <a:latin typeface="Calibri" pitchFamily="34" charset="0"/>
              <a:cs typeface="B Nazanin" pitchFamily="2" charset="-78"/>
            </a:endParaRPr>
          </a:p>
          <a:p>
            <a:pPr marL="1779588" lvl="1" indent="-342900" rtl="1">
              <a:buFont typeface="Wingdings" pitchFamily="2" charset="2"/>
              <a:buChar char="§"/>
            </a:pPr>
            <a:endParaRPr lang="fa-IR" sz="800" b="1">
              <a:solidFill>
                <a:schemeClr val="tx2"/>
              </a:solidFill>
              <a:latin typeface="Calibri" pitchFamily="34" charset="0"/>
              <a:cs typeface="B Nazanin" pitchFamily="2" charset="-78"/>
            </a:endParaRPr>
          </a:p>
          <a:p>
            <a:pPr marL="2317750" lvl="4" indent="-342900" algn="r" rtl="1">
              <a:buFont typeface="Wingdings" pitchFamily="2" charset="2"/>
              <a:buChar char="§"/>
            </a:pPr>
            <a:r>
              <a:rPr lang="fa-IR" sz="2400" b="1">
                <a:solidFill>
                  <a:schemeClr val="tx2"/>
                </a:solidFill>
                <a:latin typeface="Calibri" pitchFamily="34" charset="0"/>
                <a:cs typeface="B Nazanin" pitchFamily="2" charset="-78"/>
              </a:rPr>
              <a:t> تشويق ارتباطات پايين به بالا</a:t>
            </a:r>
          </a:p>
          <a:p>
            <a:pPr marL="2317750" lvl="4" indent="-342900" algn="r" rtl="1">
              <a:buFont typeface="Wingdings" pitchFamily="2" charset="2"/>
              <a:buChar char="§"/>
            </a:pPr>
            <a:endParaRPr lang="fa-IR" sz="800" b="1">
              <a:solidFill>
                <a:schemeClr val="tx2"/>
              </a:solidFill>
              <a:latin typeface="Calibri" pitchFamily="34" charset="0"/>
              <a:cs typeface="B Nazanin" pitchFamily="2" charset="-78"/>
            </a:endParaRPr>
          </a:p>
          <a:p>
            <a:pPr marL="2317750" lvl="4" indent="-342900" algn="r" rtl="1">
              <a:buFont typeface="Wingdings" pitchFamily="2" charset="2"/>
              <a:buChar char="§"/>
            </a:pPr>
            <a:r>
              <a:rPr lang="fa-IR" sz="2400" b="1">
                <a:solidFill>
                  <a:schemeClr val="tx2"/>
                </a:solidFill>
                <a:latin typeface="Calibri" pitchFamily="34" charset="0"/>
                <a:cs typeface="B Nazanin" pitchFamily="2" charset="-78"/>
              </a:rPr>
              <a:t> توجه به نظرات و پيشنهادهاي كاركنان</a:t>
            </a:r>
          </a:p>
          <a:p>
            <a:pPr marL="2317750" lvl="4" indent="-342900" algn="r" rtl="1">
              <a:buFont typeface="Wingdings" pitchFamily="2" charset="2"/>
              <a:buChar char="§"/>
            </a:pPr>
            <a:endParaRPr lang="fa-IR" sz="800" b="1">
              <a:solidFill>
                <a:schemeClr val="tx2"/>
              </a:solidFill>
              <a:latin typeface="Calibri" pitchFamily="34" charset="0"/>
              <a:cs typeface="B Nazanin" pitchFamily="2" charset="-78"/>
            </a:endParaRPr>
          </a:p>
          <a:p>
            <a:pPr marL="2317750" lvl="4" indent="-342900" algn="r" rtl="1">
              <a:buFont typeface="Wingdings" pitchFamily="2" charset="2"/>
              <a:buChar char="§"/>
            </a:pPr>
            <a:r>
              <a:rPr lang="fa-IR" sz="2400" b="1">
                <a:solidFill>
                  <a:schemeClr val="tx2"/>
                </a:solidFill>
                <a:latin typeface="Calibri" pitchFamily="34" charset="0"/>
                <a:cs typeface="B Nazanin" pitchFamily="2" charset="-78"/>
              </a:rPr>
              <a:t> واگذاري مسؤوليت بيشتر به كاركنان</a:t>
            </a:r>
          </a:p>
          <a:p>
            <a:pPr marL="2317750" lvl="4" indent="-342900" algn="r" rtl="1">
              <a:buFont typeface="Wingdings" pitchFamily="2" charset="2"/>
              <a:buChar char="§"/>
            </a:pPr>
            <a:endParaRPr lang="fa-IR" sz="800" b="1">
              <a:solidFill>
                <a:schemeClr val="tx2"/>
              </a:solidFill>
              <a:latin typeface="Calibri" pitchFamily="34" charset="0"/>
              <a:cs typeface="B Nazanin" pitchFamily="2" charset="-78"/>
            </a:endParaRPr>
          </a:p>
          <a:p>
            <a:pPr marL="2317750" lvl="4" indent="-342900" algn="r" rtl="1">
              <a:buFont typeface="Wingdings" pitchFamily="2" charset="2"/>
              <a:buChar char="§"/>
            </a:pPr>
            <a:r>
              <a:rPr lang="fa-IR" sz="2400" b="1">
                <a:solidFill>
                  <a:schemeClr val="tx2"/>
                </a:solidFill>
                <a:latin typeface="Calibri" pitchFamily="34" charset="0"/>
                <a:cs typeface="B Nazanin" pitchFamily="2" charset="-78"/>
              </a:rPr>
              <a:t> تلاش در جهت توسعه و غناي شغلي كاركنان</a:t>
            </a:r>
            <a:r>
              <a:rPr lang="en-US" sz="2400" b="1">
                <a:solidFill>
                  <a:schemeClr val="tx2"/>
                </a:solidFill>
                <a:latin typeface="Calibri" pitchFamily="34" charset="0"/>
                <a:cs typeface="B Nazanin" pitchFamily="2" charset="-78"/>
              </a:rPr>
              <a:t> </a:t>
            </a:r>
          </a:p>
        </p:txBody>
      </p:sp>
      <p:sp>
        <p:nvSpPr>
          <p:cNvPr id="4" name="Slide Number Placeholder 3"/>
          <p:cNvSpPr>
            <a:spLocks noGrp="1"/>
          </p:cNvSpPr>
          <p:nvPr>
            <p:ph type="sldNum" sz="quarter" idx="12"/>
          </p:nvPr>
        </p:nvSpPr>
        <p:spPr/>
        <p:txBody>
          <a:bodyPr/>
          <a:lstStyle/>
          <a:p>
            <a:pPr>
              <a:defRPr/>
            </a:pPr>
            <a:fld id="{66243CFF-3361-432C-A2A4-D5673FCEB5E6}" type="slidenum">
              <a:rPr lang="en-US"/>
              <a:pPr>
                <a:defRPr/>
              </a:pPr>
              <a:t>11</a:t>
            </a:fld>
            <a:endParaRPr lang="en-US"/>
          </a:p>
        </p:txBody>
      </p:sp>
    </p:spTree>
  </p:cSld>
  <p:clrMapOvr>
    <a:masterClrMapping/>
  </p:clrMapOvr>
  <p:transition>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78C65B1-D007-44F9-B51F-3E9C345A6376}" type="slidenum">
              <a:rPr lang="en-US"/>
              <a:pPr>
                <a:defRPr/>
              </a:pPr>
              <a:t>12</a:t>
            </a:fld>
            <a:endParaRPr lang="en-US"/>
          </a:p>
        </p:txBody>
      </p:sp>
      <p:sp>
        <p:nvSpPr>
          <p:cNvPr id="13315" name="Rectangle 2"/>
          <p:cNvSpPr>
            <a:spLocks noGrp="1" noChangeArrowheads="1"/>
          </p:cNvSpPr>
          <p:nvPr>
            <p:ph type="title"/>
          </p:nvPr>
        </p:nvSpPr>
        <p:spPr>
          <a:xfrm>
            <a:off x="468313" y="357188"/>
            <a:ext cx="8229600" cy="1143000"/>
          </a:xfrm>
        </p:spPr>
        <p:txBody>
          <a:bodyPr/>
          <a:lstStyle/>
          <a:p>
            <a:pPr rtl="1" eaLnBrk="1" hangingPunct="1"/>
            <a:r>
              <a:rPr lang="fa-IR" sz="4000" smtClean="0">
                <a:solidFill>
                  <a:srgbClr val="FF0000"/>
                </a:solidFill>
              </a:rPr>
              <a:t>عناوین سنتی توانمندسازی</a:t>
            </a:r>
            <a:endParaRPr lang="en-US" sz="4000" smtClean="0">
              <a:solidFill>
                <a:srgbClr val="FF0000"/>
              </a:solidFill>
            </a:endParaRPr>
          </a:p>
        </p:txBody>
      </p:sp>
      <p:sp>
        <p:nvSpPr>
          <p:cNvPr id="13316" name="Rectangle 3"/>
          <p:cNvSpPr>
            <a:spLocks noGrp="1" noChangeArrowheads="1"/>
          </p:cNvSpPr>
          <p:nvPr>
            <p:ph type="body" idx="1"/>
          </p:nvPr>
        </p:nvSpPr>
        <p:spPr>
          <a:xfrm>
            <a:off x="468313" y="1916113"/>
            <a:ext cx="8229600" cy="4525962"/>
          </a:xfrm>
        </p:spPr>
        <p:txBody>
          <a:bodyPr/>
          <a:lstStyle/>
          <a:p>
            <a:pPr algn="ctr" rtl="1" eaLnBrk="1" hangingPunct="1">
              <a:lnSpc>
                <a:spcPct val="150000"/>
              </a:lnSpc>
              <a:buFontTx/>
              <a:buNone/>
            </a:pPr>
            <a:r>
              <a:rPr lang="fa-IR" sz="2800" b="1" smtClean="0">
                <a:solidFill>
                  <a:schemeClr val="tx2"/>
                </a:solidFill>
              </a:rPr>
              <a:t>برچسبهای سنتی این روند، مدیریت مشارکتی و تصمیم گیری مشارکتی و تفویضی است. </a:t>
            </a:r>
          </a:p>
          <a:p>
            <a:pPr algn="ctr" rtl="1" eaLnBrk="1" hangingPunct="1">
              <a:lnSpc>
                <a:spcPct val="150000"/>
              </a:lnSpc>
              <a:buFontTx/>
              <a:buNone/>
            </a:pPr>
            <a:endParaRPr lang="fa-IR" sz="2800" b="1" smtClean="0">
              <a:solidFill>
                <a:schemeClr val="tx2"/>
              </a:solidFill>
            </a:endParaRPr>
          </a:p>
          <a:p>
            <a:pPr algn="ctr" rtl="1" eaLnBrk="1" hangingPunct="1">
              <a:lnSpc>
                <a:spcPct val="150000"/>
              </a:lnSpc>
              <a:buFontTx/>
              <a:buNone/>
            </a:pPr>
            <a:r>
              <a:rPr lang="fa-IR" sz="2800" b="1" smtClean="0">
                <a:solidFill>
                  <a:schemeClr val="tx2"/>
                </a:solidFill>
              </a:rPr>
              <a:t>هر نامی که بر این فرایند گذارده شود در ماهیت آن </a:t>
            </a:r>
          </a:p>
          <a:p>
            <a:pPr algn="ctr" rtl="1" eaLnBrk="1" hangingPunct="1">
              <a:lnSpc>
                <a:spcPct val="150000"/>
              </a:lnSpc>
              <a:buFontTx/>
              <a:buNone/>
            </a:pPr>
            <a:r>
              <a:rPr lang="fa-IR" sz="2800" b="1" smtClean="0">
                <a:solidFill>
                  <a:schemeClr val="tx2"/>
                </a:solidFill>
              </a:rPr>
              <a:t>تفاوتی ایجاد نمی کند ماهیت این روند عدم تمرکز در قدرت است.</a:t>
            </a:r>
          </a:p>
          <a:p>
            <a:pPr algn="ctr" rtl="1" eaLnBrk="1" hangingPunct="1">
              <a:lnSpc>
                <a:spcPct val="150000"/>
              </a:lnSpc>
              <a:buFontTx/>
              <a:buNone/>
            </a:pPr>
            <a:endParaRPr lang="en-US" sz="2800" smtClean="0"/>
          </a:p>
        </p:txBody>
      </p:sp>
    </p:spTree>
  </p:cSld>
  <p:clrMapOvr>
    <a:masterClrMapping/>
  </p:clrMapOvr>
  <p:transition>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p:txBody>
          <a:bodyPr/>
          <a:lstStyle/>
          <a:p>
            <a:pPr>
              <a:defRPr/>
            </a:pPr>
            <a:r>
              <a:rPr lang="en-US" dirty="0" smtClean="0"/>
              <a:t>13</a:t>
            </a:r>
            <a:endParaRPr lang="en-US" dirty="0"/>
          </a:p>
        </p:txBody>
      </p:sp>
      <p:sp>
        <p:nvSpPr>
          <p:cNvPr id="14339" name="Rectangle 2"/>
          <p:cNvSpPr>
            <a:spLocks noGrp="1" noChangeArrowheads="1"/>
          </p:cNvSpPr>
          <p:nvPr>
            <p:ph type="title"/>
          </p:nvPr>
        </p:nvSpPr>
        <p:spPr>
          <a:xfrm>
            <a:off x="685800" y="442913"/>
            <a:ext cx="7772400" cy="914400"/>
          </a:xfrm>
        </p:spPr>
        <p:txBody>
          <a:bodyPr/>
          <a:lstStyle/>
          <a:p>
            <a:pPr rtl="1" eaLnBrk="1" hangingPunct="1"/>
            <a:r>
              <a:rPr lang="fa-IR" sz="3200" u="sng" smtClean="0">
                <a:solidFill>
                  <a:srgbClr val="FF0000"/>
                </a:solidFill>
              </a:rPr>
              <a:t>توجه به چند نكته اساسي در توانمندسازي</a:t>
            </a:r>
            <a:endParaRPr lang="en-US" sz="3200" u="sng" smtClean="0">
              <a:solidFill>
                <a:srgbClr val="FF0000"/>
              </a:solidFill>
            </a:endParaRPr>
          </a:p>
        </p:txBody>
      </p:sp>
      <p:sp>
        <p:nvSpPr>
          <p:cNvPr id="14340" name="Rectangle 3"/>
          <p:cNvSpPr>
            <a:spLocks noGrp="1" noChangeArrowheads="1"/>
          </p:cNvSpPr>
          <p:nvPr>
            <p:ph type="body" idx="1"/>
          </p:nvPr>
        </p:nvSpPr>
        <p:spPr>
          <a:xfrm>
            <a:off x="685800" y="1676400"/>
            <a:ext cx="8101013" cy="4752975"/>
          </a:xfrm>
        </p:spPr>
        <p:txBody>
          <a:bodyPr/>
          <a:lstStyle/>
          <a:p>
            <a:pPr marL="0" indent="0" algn="just" rtl="1" eaLnBrk="1" hangingPunct="1">
              <a:lnSpc>
                <a:spcPct val="90000"/>
              </a:lnSpc>
              <a:buFontTx/>
              <a:buNone/>
            </a:pPr>
            <a:r>
              <a:rPr lang="ar-SA" sz="2800" b="1" smtClean="0">
                <a:solidFill>
                  <a:schemeClr val="tx2"/>
                </a:solidFill>
              </a:rPr>
              <a:t>1- چرا بايد تواناسازي را شروع كنيم؟</a:t>
            </a:r>
          </a:p>
          <a:p>
            <a:pPr marL="0" indent="0" algn="just" rtl="1" eaLnBrk="1" hangingPunct="1">
              <a:lnSpc>
                <a:spcPct val="90000"/>
              </a:lnSpc>
              <a:buFontTx/>
              <a:buNone/>
            </a:pPr>
            <a:r>
              <a:rPr lang="ar-SA" sz="2800" b="1" smtClean="0">
                <a:solidFill>
                  <a:schemeClr val="tx2"/>
                </a:solidFill>
              </a:rPr>
              <a:t>كوچك كردن سازمانها ( </a:t>
            </a:r>
            <a:r>
              <a:rPr lang="en-US" sz="2800" b="1" smtClean="0">
                <a:solidFill>
                  <a:schemeClr val="tx2"/>
                </a:solidFill>
              </a:rPr>
              <a:t>Downsizing</a:t>
            </a:r>
            <a:r>
              <a:rPr lang="ar-SA" sz="2800" b="1" smtClean="0">
                <a:solidFill>
                  <a:schemeClr val="tx2"/>
                </a:solidFill>
              </a:rPr>
              <a:t>) ، مهندسي مجدد ، استفاده كامل از منابع فكري</a:t>
            </a:r>
          </a:p>
          <a:p>
            <a:pPr marL="0" indent="0" algn="just" rtl="1" eaLnBrk="1" hangingPunct="1">
              <a:lnSpc>
                <a:spcPct val="90000"/>
              </a:lnSpc>
              <a:buFontTx/>
              <a:buNone/>
            </a:pPr>
            <a:endParaRPr lang="ar-SA" sz="2800" b="1" smtClean="0">
              <a:solidFill>
                <a:schemeClr val="tx2"/>
              </a:solidFill>
            </a:endParaRPr>
          </a:p>
          <a:p>
            <a:pPr marL="0" indent="0" algn="just" rtl="1" eaLnBrk="1" hangingPunct="1">
              <a:lnSpc>
                <a:spcPct val="90000"/>
              </a:lnSpc>
              <a:buFontTx/>
              <a:buNone/>
            </a:pPr>
            <a:r>
              <a:rPr lang="ar-SA" sz="2800" b="1" smtClean="0">
                <a:solidFill>
                  <a:schemeClr val="tx2"/>
                </a:solidFill>
              </a:rPr>
              <a:t>2-   چگونه تواناسازي را شروع كنيم ؟</a:t>
            </a:r>
          </a:p>
          <a:p>
            <a:pPr marL="0" indent="0" algn="just" rtl="1" eaLnBrk="1" hangingPunct="1">
              <a:lnSpc>
                <a:spcPct val="90000"/>
              </a:lnSpc>
              <a:buFontTx/>
              <a:buNone/>
            </a:pPr>
            <a:r>
              <a:rPr lang="ar-SA" sz="2800" b="1" smtClean="0">
                <a:solidFill>
                  <a:schemeClr val="tx2"/>
                </a:solidFill>
              </a:rPr>
              <a:t>چهار شرط لازم : </a:t>
            </a:r>
          </a:p>
          <a:p>
            <a:pPr marL="666750" lvl="1" indent="-190500" algn="just" rtl="1" eaLnBrk="1" hangingPunct="1">
              <a:lnSpc>
                <a:spcPct val="90000"/>
              </a:lnSpc>
              <a:buClr>
                <a:schemeClr val="accent2"/>
              </a:buClr>
            </a:pPr>
            <a:r>
              <a:rPr lang="ar-SA" b="1" smtClean="0">
                <a:solidFill>
                  <a:schemeClr val="tx2"/>
                </a:solidFill>
              </a:rPr>
              <a:t>تعهدكامل و اثبات شده مديران </a:t>
            </a:r>
            <a:r>
              <a:rPr lang="fa-IR" b="1" smtClean="0">
                <a:solidFill>
                  <a:schemeClr val="tx2"/>
                </a:solidFill>
              </a:rPr>
              <a:t>و</a:t>
            </a:r>
            <a:r>
              <a:rPr lang="ar-SA" b="1" smtClean="0">
                <a:solidFill>
                  <a:schemeClr val="tx2"/>
                </a:solidFill>
              </a:rPr>
              <a:t>كاركنان</a:t>
            </a:r>
          </a:p>
          <a:p>
            <a:pPr marL="666750" lvl="1" indent="-190500" algn="just" rtl="1" eaLnBrk="1" hangingPunct="1">
              <a:lnSpc>
                <a:spcPct val="90000"/>
              </a:lnSpc>
              <a:buClr>
                <a:schemeClr val="accent2"/>
              </a:buClr>
            </a:pPr>
            <a:r>
              <a:rPr lang="ar-SA" b="1" smtClean="0">
                <a:solidFill>
                  <a:schemeClr val="tx2"/>
                </a:solidFill>
              </a:rPr>
              <a:t>درگيري كامل نيروي كار </a:t>
            </a:r>
          </a:p>
          <a:p>
            <a:pPr marL="666750" lvl="1" indent="-190500" algn="just" rtl="1" eaLnBrk="1" hangingPunct="1">
              <a:lnSpc>
                <a:spcPct val="90000"/>
              </a:lnSpc>
              <a:buClr>
                <a:schemeClr val="accent2"/>
              </a:buClr>
            </a:pPr>
            <a:r>
              <a:rPr lang="ar-SA" b="1" smtClean="0">
                <a:solidFill>
                  <a:schemeClr val="tx2"/>
                </a:solidFill>
              </a:rPr>
              <a:t>درگيري كامل مشتريان و عرضه كنندگان </a:t>
            </a:r>
          </a:p>
          <a:p>
            <a:pPr marL="666750" lvl="1" indent="-190500" algn="r" rtl="1" eaLnBrk="1" hangingPunct="1">
              <a:lnSpc>
                <a:spcPct val="90000"/>
              </a:lnSpc>
              <a:buClr>
                <a:schemeClr val="accent2"/>
              </a:buClr>
            </a:pPr>
            <a:r>
              <a:rPr lang="ar-SA" b="1" smtClean="0">
                <a:solidFill>
                  <a:schemeClr val="tx2"/>
                </a:solidFill>
              </a:rPr>
              <a:t>ارتباط كامل و باز در سا</a:t>
            </a:r>
            <a:r>
              <a:rPr lang="fa-IR" b="1" smtClean="0">
                <a:solidFill>
                  <a:schemeClr val="tx2"/>
                </a:solidFill>
              </a:rPr>
              <a:t>ز</a:t>
            </a:r>
            <a:r>
              <a:rPr lang="ar-SA" b="1" smtClean="0">
                <a:solidFill>
                  <a:schemeClr val="tx2"/>
                </a:solidFill>
              </a:rPr>
              <a:t>مانها </a:t>
            </a:r>
            <a:endParaRPr lang="en-US" b="1" smtClean="0">
              <a:solidFill>
                <a:schemeClr val="tx2"/>
              </a:solidFill>
            </a:endParaRPr>
          </a:p>
        </p:txBody>
      </p:sp>
    </p:spTree>
  </p:cSld>
  <p:clrMapOvr>
    <a:masterClrMapping/>
  </p:clrMapOvr>
  <p:transition>
    <p:strips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p:txBody>
          <a:bodyPr/>
          <a:lstStyle/>
          <a:p>
            <a:pPr>
              <a:defRPr/>
            </a:pPr>
            <a:r>
              <a:rPr lang="en-US" dirty="0" smtClean="0"/>
              <a:t>14</a:t>
            </a:r>
            <a:endParaRPr lang="en-US" dirty="0"/>
          </a:p>
        </p:txBody>
      </p:sp>
      <p:sp>
        <p:nvSpPr>
          <p:cNvPr id="15363" name="Rectangle 3"/>
          <p:cNvSpPr>
            <a:spLocks noGrp="1" noChangeArrowheads="1"/>
          </p:cNvSpPr>
          <p:nvPr>
            <p:ph type="body" idx="1"/>
          </p:nvPr>
        </p:nvSpPr>
        <p:spPr>
          <a:xfrm>
            <a:off x="609600" y="762000"/>
            <a:ext cx="7772400" cy="5562600"/>
          </a:xfrm>
        </p:spPr>
        <p:txBody>
          <a:bodyPr/>
          <a:lstStyle/>
          <a:p>
            <a:pPr algn="just" rtl="1" eaLnBrk="1" hangingPunct="1">
              <a:buFontTx/>
              <a:buNone/>
            </a:pPr>
            <a:r>
              <a:rPr lang="ar-SA" b="1" smtClean="0">
                <a:solidFill>
                  <a:schemeClr val="tx2"/>
                </a:solidFill>
              </a:rPr>
              <a:t>3- از چه دامهايي بايد اجتناب كنيم ؟ </a:t>
            </a:r>
          </a:p>
          <a:p>
            <a:pPr algn="just" rtl="1" eaLnBrk="1" hangingPunct="1">
              <a:spcBef>
                <a:spcPct val="50000"/>
              </a:spcBef>
              <a:buClr>
                <a:schemeClr val="accent2"/>
              </a:buClr>
            </a:pPr>
            <a:r>
              <a:rPr lang="ar-SA" b="1" smtClean="0">
                <a:solidFill>
                  <a:schemeClr val="tx2"/>
                </a:solidFill>
              </a:rPr>
              <a:t>شكست در ايجاد و شرايطي براي آغاز و ادامه فرايند تواناسازي </a:t>
            </a:r>
          </a:p>
          <a:p>
            <a:pPr algn="just" rtl="1" eaLnBrk="1" hangingPunct="1">
              <a:spcBef>
                <a:spcPct val="50000"/>
              </a:spcBef>
              <a:buClr>
                <a:schemeClr val="accent2"/>
              </a:buClr>
            </a:pPr>
            <a:r>
              <a:rPr lang="ar-SA" b="1" smtClean="0">
                <a:solidFill>
                  <a:schemeClr val="tx2"/>
                </a:solidFill>
              </a:rPr>
              <a:t>كاهش يا تقليل و توان بالقوه تواناسازي </a:t>
            </a:r>
          </a:p>
          <a:p>
            <a:pPr algn="just" rtl="1" eaLnBrk="1" hangingPunct="1">
              <a:spcBef>
                <a:spcPct val="50000"/>
              </a:spcBef>
              <a:buClr>
                <a:schemeClr val="accent2"/>
              </a:buClr>
            </a:pPr>
            <a:r>
              <a:rPr lang="ar-SA" b="1" smtClean="0">
                <a:solidFill>
                  <a:schemeClr val="tx2"/>
                </a:solidFill>
              </a:rPr>
              <a:t>تلقي كردن تواناسازي به عنوان سليقه شخصي </a:t>
            </a:r>
          </a:p>
          <a:p>
            <a:pPr algn="just" rtl="1" eaLnBrk="1" hangingPunct="1">
              <a:spcBef>
                <a:spcPct val="50000"/>
              </a:spcBef>
              <a:buClr>
                <a:schemeClr val="accent2"/>
              </a:buClr>
            </a:pPr>
            <a:r>
              <a:rPr lang="ar-SA" b="1" smtClean="0">
                <a:solidFill>
                  <a:schemeClr val="tx2"/>
                </a:solidFill>
              </a:rPr>
              <a:t>شكست در آزمون و يادگيري </a:t>
            </a:r>
          </a:p>
          <a:p>
            <a:pPr algn="just" rtl="1" eaLnBrk="1" hangingPunct="1">
              <a:spcBef>
                <a:spcPct val="50000"/>
              </a:spcBef>
              <a:buClr>
                <a:schemeClr val="accent2"/>
              </a:buClr>
            </a:pPr>
            <a:r>
              <a:rPr lang="ar-SA" b="1" smtClean="0">
                <a:solidFill>
                  <a:schemeClr val="tx2"/>
                </a:solidFill>
              </a:rPr>
              <a:t>شكست در مجهز كردن كاركنان به  قابليتهاي لازم براي انجام كار</a:t>
            </a:r>
            <a:r>
              <a:rPr lang="en-US" b="1" smtClean="0">
                <a:solidFill>
                  <a:schemeClr val="tx2"/>
                </a:solidFill>
              </a:rPr>
              <a:t> </a:t>
            </a:r>
            <a:r>
              <a:rPr lang="ar-SA" b="1" smtClean="0">
                <a:solidFill>
                  <a:schemeClr val="tx2"/>
                </a:solidFill>
              </a:rPr>
              <a:t>در سازمان </a:t>
            </a:r>
          </a:p>
          <a:p>
            <a:pPr eaLnBrk="1" hangingPunct="1"/>
            <a:endParaRPr lang="en-US" sz="2900" smtClean="0">
              <a:solidFill>
                <a:schemeClr val="accent2"/>
              </a:solidFill>
            </a:endParaRPr>
          </a:p>
        </p:txBody>
      </p:sp>
    </p:spTree>
  </p:cSld>
  <p:clrMapOvr>
    <a:masterClrMapping/>
  </p:clrMapOvr>
  <p:transition>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CE9791F-A36C-41E3-95CA-B6CEA7E9EA00}" type="slidenum">
              <a:rPr lang="en-US"/>
              <a:pPr>
                <a:defRPr/>
              </a:pPr>
              <a:t>15</a:t>
            </a:fld>
            <a:endParaRPr lang="en-US"/>
          </a:p>
        </p:txBody>
      </p:sp>
      <p:sp>
        <p:nvSpPr>
          <p:cNvPr id="16387" name="Rectangle 2"/>
          <p:cNvSpPr>
            <a:spLocks noGrp="1" noChangeArrowheads="1"/>
          </p:cNvSpPr>
          <p:nvPr>
            <p:ph type="title"/>
          </p:nvPr>
        </p:nvSpPr>
        <p:spPr/>
        <p:txBody>
          <a:bodyPr/>
          <a:lstStyle/>
          <a:p>
            <a:pPr rtl="1" eaLnBrk="1" hangingPunct="1"/>
            <a:r>
              <a:rPr lang="fa-IR" sz="4000" smtClean="0">
                <a:solidFill>
                  <a:srgbClr val="FF0000"/>
                </a:solidFill>
              </a:rPr>
              <a:t>هدف از توانمندسازی</a:t>
            </a:r>
            <a:endParaRPr lang="en-US" sz="4000" smtClean="0">
              <a:solidFill>
                <a:srgbClr val="FF0000"/>
              </a:solidFill>
            </a:endParaRPr>
          </a:p>
        </p:txBody>
      </p:sp>
      <p:sp>
        <p:nvSpPr>
          <p:cNvPr id="16388" name="Rectangle 3"/>
          <p:cNvSpPr>
            <a:spLocks noGrp="1" noChangeArrowheads="1"/>
          </p:cNvSpPr>
          <p:nvPr>
            <p:ph type="body" idx="1"/>
          </p:nvPr>
        </p:nvSpPr>
        <p:spPr>
          <a:xfrm>
            <a:off x="685800" y="1857375"/>
            <a:ext cx="7772400" cy="2895600"/>
          </a:xfrm>
        </p:spPr>
        <p:txBody>
          <a:bodyPr/>
          <a:lstStyle/>
          <a:p>
            <a:pPr algn="ctr" rtl="1" eaLnBrk="1" hangingPunct="1">
              <a:lnSpc>
                <a:spcPct val="150000"/>
              </a:lnSpc>
              <a:buFontTx/>
              <a:buNone/>
            </a:pPr>
            <a:r>
              <a:rPr lang="fa-IR" sz="3600" b="1" smtClean="0">
                <a:solidFill>
                  <a:schemeClr val="tx2"/>
                </a:solidFill>
              </a:rPr>
              <a:t>هدف غالب از جابجایی قدرت در فرایند توانمندسازی کارکنان،</a:t>
            </a:r>
          </a:p>
          <a:p>
            <a:pPr algn="ctr" rtl="1" eaLnBrk="1" hangingPunct="1">
              <a:lnSpc>
                <a:spcPct val="150000"/>
              </a:lnSpc>
              <a:buFontTx/>
              <a:buNone/>
            </a:pPr>
            <a:r>
              <a:rPr lang="fa-IR" sz="3600" b="1" smtClean="0">
                <a:solidFill>
                  <a:schemeClr val="tx2"/>
                </a:solidFill>
              </a:rPr>
              <a:t> </a:t>
            </a:r>
            <a:r>
              <a:rPr lang="fa-IR" sz="3600" b="1" smtClean="0">
                <a:solidFill>
                  <a:srgbClr val="C00000"/>
                </a:solidFill>
              </a:rPr>
              <a:t>افزایش بهره وری </a:t>
            </a:r>
            <a:r>
              <a:rPr lang="fa-IR" sz="3600" b="1" smtClean="0">
                <a:solidFill>
                  <a:schemeClr val="tx2"/>
                </a:solidFill>
              </a:rPr>
              <a:t>و </a:t>
            </a:r>
            <a:r>
              <a:rPr lang="fa-IR" sz="3600" b="1" smtClean="0">
                <a:solidFill>
                  <a:srgbClr val="C00000"/>
                </a:solidFill>
              </a:rPr>
              <a:t>قدرت رقابت</a:t>
            </a:r>
          </a:p>
          <a:p>
            <a:pPr algn="ctr" rtl="1" eaLnBrk="1" hangingPunct="1">
              <a:lnSpc>
                <a:spcPct val="150000"/>
              </a:lnSpc>
              <a:buFontTx/>
              <a:buNone/>
            </a:pPr>
            <a:r>
              <a:rPr lang="fa-IR" sz="3600" b="1" smtClean="0">
                <a:solidFill>
                  <a:schemeClr val="tx2"/>
                </a:solidFill>
              </a:rPr>
              <a:t> در سازمانهای با بازده پایین می باشد. </a:t>
            </a:r>
            <a:endParaRPr lang="en-US" sz="3600" b="1" smtClean="0">
              <a:solidFill>
                <a:schemeClr val="tx2"/>
              </a:solidFill>
            </a:endParaRPr>
          </a:p>
        </p:txBody>
      </p:sp>
    </p:spTree>
  </p:cSld>
  <p:clrMapOvr>
    <a:masterClrMapping/>
  </p:clrMapOvr>
  <p:transition>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5657BFD-4C9C-4F11-8830-40250C64DC80}" type="slidenum">
              <a:rPr lang="en-US"/>
              <a:pPr>
                <a:defRPr/>
              </a:pPr>
              <a:t>16</a:t>
            </a:fld>
            <a:endParaRPr lang="en-US"/>
          </a:p>
        </p:txBody>
      </p:sp>
      <p:sp>
        <p:nvSpPr>
          <p:cNvPr id="17411" name="Rectangle 2"/>
          <p:cNvSpPr>
            <a:spLocks noGrp="1" noChangeArrowheads="1"/>
          </p:cNvSpPr>
          <p:nvPr>
            <p:ph type="title"/>
          </p:nvPr>
        </p:nvSpPr>
        <p:spPr>
          <a:xfrm>
            <a:off x="457200" y="500063"/>
            <a:ext cx="8229600" cy="1143000"/>
          </a:xfrm>
        </p:spPr>
        <p:txBody>
          <a:bodyPr/>
          <a:lstStyle/>
          <a:p>
            <a:pPr rtl="1" eaLnBrk="1" hangingPunct="1"/>
            <a:r>
              <a:rPr lang="fa-IR" smtClean="0">
                <a:solidFill>
                  <a:srgbClr val="FF0000"/>
                </a:solidFill>
              </a:rPr>
              <a:t>مسیر توانمندسازی کارکنان</a:t>
            </a:r>
            <a:endParaRPr lang="en-US" smtClean="0">
              <a:solidFill>
                <a:srgbClr val="FF0000"/>
              </a:solidFill>
            </a:endParaRPr>
          </a:p>
        </p:txBody>
      </p:sp>
      <p:sp>
        <p:nvSpPr>
          <p:cNvPr id="17412" name="Rectangle 3"/>
          <p:cNvSpPr>
            <a:spLocks noGrp="1" noChangeArrowheads="1"/>
          </p:cNvSpPr>
          <p:nvPr>
            <p:ph type="body" idx="1"/>
          </p:nvPr>
        </p:nvSpPr>
        <p:spPr>
          <a:xfrm>
            <a:off x="685800" y="2143125"/>
            <a:ext cx="7772400" cy="3302000"/>
          </a:xfrm>
        </p:spPr>
        <p:txBody>
          <a:bodyPr/>
          <a:lstStyle/>
          <a:p>
            <a:pPr algn="ctr" rtl="1" eaLnBrk="1" hangingPunct="1">
              <a:lnSpc>
                <a:spcPct val="150000"/>
              </a:lnSpc>
              <a:buFontTx/>
              <a:buNone/>
            </a:pPr>
            <a:r>
              <a:rPr lang="fa-IR" sz="3600" b="1" smtClean="0">
                <a:solidFill>
                  <a:schemeClr val="tx2"/>
                </a:solidFill>
              </a:rPr>
              <a:t>در مسیر توانمندسازی کارکنان، هر گامی که برداشته شود تکامل و قدرت کارکنانی را که در گذشته قدرت قانونی آنان هیچ یا اندک بوده است را افزایش می دهد.</a:t>
            </a:r>
            <a:endParaRPr lang="en-US" sz="3600" b="1" smtClean="0">
              <a:solidFill>
                <a:schemeClr val="tx2"/>
              </a:solidFill>
            </a:endParaRPr>
          </a:p>
        </p:txBody>
      </p:sp>
    </p:spTree>
  </p:cSld>
  <p:clrMapOvr>
    <a:masterClrMapping/>
  </p:clrMapOvr>
  <p:transition>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a:xfrm>
            <a:off x="6724650" y="6357938"/>
            <a:ext cx="2133600" cy="365125"/>
          </a:xfrm>
        </p:spPr>
        <p:txBody>
          <a:bodyPr/>
          <a:lstStyle/>
          <a:p>
            <a:pPr>
              <a:defRPr/>
            </a:pPr>
            <a:fld id="{E8A110D9-783E-4A55-8958-203EC82975B0}" type="slidenum">
              <a:rPr lang="en-US"/>
              <a:pPr>
                <a:defRPr/>
              </a:pPr>
              <a:t>17</a:t>
            </a:fld>
            <a:endParaRPr lang="en-US"/>
          </a:p>
        </p:txBody>
      </p:sp>
      <p:sp>
        <p:nvSpPr>
          <p:cNvPr id="18435" name="Rectangle 2"/>
          <p:cNvSpPr>
            <a:spLocks noGrp="1" noChangeArrowheads="1"/>
          </p:cNvSpPr>
          <p:nvPr>
            <p:ph type="title"/>
          </p:nvPr>
        </p:nvSpPr>
        <p:spPr>
          <a:xfrm>
            <a:off x="3286125" y="214313"/>
            <a:ext cx="5857875" cy="1089025"/>
          </a:xfrm>
        </p:spPr>
        <p:txBody>
          <a:bodyPr/>
          <a:lstStyle/>
          <a:p>
            <a:pPr rtl="1" eaLnBrk="1" hangingPunct="1"/>
            <a:r>
              <a:rPr lang="fa-IR" sz="3200" smtClean="0">
                <a:solidFill>
                  <a:srgbClr val="FF0000"/>
                </a:solidFill>
              </a:rPr>
              <a:t>مراحل فرایند توانمندسازی کارکنان</a:t>
            </a:r>
            <a:endParaRPr lang="en-US" sz="3200" smtClean="0">
              <a:solidFill>
                <a:srgbClr val="FF0000"/>
              </a:solidFill>
            </a:endParaRPr>
          </a:p>
        </p:txBody>
      </p:sp>
      <p:sp>
        <p:nvSpPr>
          <p:cNvPr id="18436" name="Rectangle 3"/>
          <p:cNvSpPr>
            <a:spLocks noChangeArrowheads="1"/>
          </p:cNvSpPr>
          <p:nvPr/>
        </p:nvSpPr>
        <p:spPr bwMode="auto">
          <a:xfrm>
            <a:off x="1620838" y="571500"/>
            <a:ext cx="1655762" cy="143986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a-IR">
                <a:cs typeface="B Titr" pitchFamily="2" charset="-78"/>
              </a:rPr>
              <a:t>توزیع قدرت</a:t>
            </a:r>
          </a:p>
          <a:p>
            <a:pPr algn="ctr"/>
            <a:r>
              <a:rPr lang="fa-IR">
                <a:cs typeface="B Traffic" pitchFamily="2" charset="-78"/>
              </a:rPr>
              <a:t>اختیار تصمیم گیری</a:t>
            </a:r>
          </a:p>
          <a:p>
            <a:pPr algn="ctr"/>
            <a:r>
              <a:rPr lang="fa-IR">
                <a:cs typeface="B Traffic" pitchFamily="2" charset="-78"/>
              </a:rPr>
              <a:t>به کارکنان تفویض </a:t>
            </a:r>
          </a:p>
          <a:p>
            <a:pPr algn="ctr"/>
            <a:r>
              <a:rPr lang="fa-IR">
                <a:cs typeface="B Traffic" pitchFamily="2" charset="-78"/>
              </a:rPr>
              <a:t>می شود.</a:t>
            </a:r>
            <a:endParaRPr lang="en-US">
              <a:cs typeface="B Traffic" pitchFamily="2" charset="-78"/>
            </a:endParaRPr>
          </a:p>
        </p:txBody>
      </p:sp>
      <p:sp>
        <p:nvSpPr>
          <p:cNvPr id="18437" name="Rectangle 4"/>
          <p:cNvSpPr>
            <a:spLocks noChangeArrowheads="1"/>
          </p:cNvSpPr>
          <p:nvPr/>
        </p:nvSpPr>
        <p:spPr bwMode="auto">
          <a:xfrm>
            <a:off x="3276600" y="2011363"/>
            <a:ext cx="1655763" cy="143986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r>
              <a:rPr lang="fa-IR">
                <a:cs typeface="B Titr" pitchFamily="2" charset="-78"/>
              </a:rPr>
              <a:t>تسهیم قدرت</a:t>
            </a:r>
          </a:p>
          <a:p>
            <a:pPr algn="ctr"/>
            <a:r>
              <a:rPr lang="fa-IR">
                <a:cs typeface="B Traffic" pitchFamily="2" charset="-78"/>
              </a:rPr>
              <a:t>مدیر با کارکنان</a:t>
            </a:r>
          </a:p>
          <a:p>
            <a:pPr algn="ctr"/>
            <a:r>
              <a:rPr lang="fa-IR">
                <a:cs typeface="B Traffic" pitchFamily="2" charset="-78"/>
              </a:rPr>
              <a:t>توامان تصمیم </a:t>
            </a:r>
          </a:p>
          <a:p>
            <a:pPr algn="ctr"/>
            <a:r>
              <a:rPr lang="fa-IR">
                <a:cs typeface="B Traffic" pitchFamily="2" charset="-78"/>
              </a:rPr>
              <a:t>می گیرند</a:t>
            </a:r>
            <a:endParaRPr lang="en-US">
              <a:cs typeface="B Traffic" pitchFamily="2" charset="-78"/>
            </a:endParaRPr>
          </a:p>
        </p:txBody>
      </p:sp>
      <p:sp>
        <p:nvSpPr>
          <p:cNvPr id="18438" name="Rectangle 5"/>
          <p:cNvSpPr>
            <a:spLocks noChangeArrowheads="1"/>
          </p:cNvSpPr>
          <p:nvPr/>
        </p:nvSpPr>
        <p:spPr bwMode="auto">
          <a:xfrm>
            <a:off x="4932363" y="3451225"/>
            <a:ext cx="1655762" cy="1439863"/>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r>
              <a:rPr lang="fa-IR">
                <a:cs typeface="B Titr" pitchFamily="2" charset="-78"/>
              </a:rPr>
              <a:t>تسهیم نفوذ</a:t>
            </a:r>
          </a:p>
          <a:p>
            <a:pPr algn="ctr"/>
            <a:r>
              <a:rPr lang="fa-IR">
                <a:cs typeface="B Traffic" pitchFamily="2" charset="-78"/>
              </a:rPr>
              <a:t>مدیرهنگام </a:t>
            </a:r>
          </a:p>
          <a:p>
            <a:pPr algn="ctr"/>
            <a:r>
              <a:rPr lang="fa-IR">
                <a:cs typeface="B Traffic" pitchFamily="2" charset="-78"/>
              </a:rPr>
              <a:t>تصمیم گیری</a:t>
            </a:r>
          </a:p>
          <a:p>
            <a:pPr algn="ctr"/>
            <a:r>
              <a:rPr lang="fa-IR">
                <a:cs typeface="B Traffic" pitchFamily="2" charset="-78"/>
              </a:rPr>
              <a:t>با کارکنان مشورت </a:t>
            </a:r>
            <a:endParaRPr lang="en-US">
              <a:cs typeface="B Traffic" pitchFamily="2" charset="-78"/>
            </a:endParaRPr>
          </a:p>
        </p:txBody>
      </p:sp>
      <p:sp>
        <p:nvSpPr>
          <p:cNvPr id="18439" name="Rectangle 6"/>
          <p:cNvSpPr>
            <a:spLocks noChangeArrowheads="1"/>
          </p:cNvSpPr>
          <p:nvPr/>
        </p:nvSpPr>
        <p:spPr bwMode="auto">
          <a:xfrm>
            <a:off x="6588125" y="4892675"/>
            <a:ext cx="1655763" cy="1439863"/>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r>
              <a:rPr lang="fa-IR">
                <a:cs typeface="B Titr" pitchFamily="2" charset="-78"/>
              </a:rPr>
              <a:t>قدرت، اقتدارمآب</a:t>
            </a:r>
            <a:r>
              <a:rPr lang="fa-IR">
                <a:cs typeface="B Traffic" pitchFamily="2" charset="-78"/>
              </a:rPr>
              <a:t> </a:t>
            </a:r>
          </a:p>
          <a:p>
            <a:pPr algn="ctr"/>
            <a:r>
              <a:rPr lang="fa-IR">
                <a:cs typeface="B Traffic" pitchFamily="2" charset="-78"/>
              </a:rPr>
              <a:t>مدیر تصمیمهای </a:t>
            </a:r>
          </a:p>
          <a:p>
            <a:pPr algn="ctr"/>
            <a:r>
              <a:rPr lang="fa-IR">
                <a:cs typeface="B Traffic" pitchFamily="2" charset="-78"/>
              </a:rPr>
              <a:t>خود را تحمیل</a:t>
            </a:r>
          </a:p>
          <a:p>
            <a:pPr algn="ctr"/>
            <a:r>
              <a:rPr lang="fa-IR">
                <a:cs typeface="B Traffic" pitchFamily="2" charset="-78"/>
              </a:rPr>
              <a:t>می کند</a:t>
            </a:r>
            <a:endParaRPr lang="en-US">
              <a:cs typeface="B Traffic" pitchFamily="2" charset="-78"/>
            </a:endParaRPr>
          </a:p>
        </p:txBody>
      </p:sp>
      <p:sp>
        <p:nvSpPr>
          <p:cNvPr id="18440" name="Line 7"/>
          <p:cNvSpPr>
            <a:spLocks noChangeShapeType="1"/>
          </p:cNvSpPr>
          <p:nvPr/>
        </p:nvSpPr>
        <p:spPr bwMode="auto">
          <a:xfrm flipH="1">
            <a:off x="754063" y="6357938"/>
            <a:ext cx="7489825" cy="0"/>
          </a:xfrm>
          <a:prstGeom prst="line">
            <a:avLst/>
          </a:prstGeom>
          <a:noFill/>
          <a:ln w="57150">
            <a:solidFill>
              <a:schemeClr val="tx1"/>
            </a:solidFill>
            <a:round/>
            <a:headEnd/>
            <a:tailEnd type="triangle" w="med" len="med"/>
          </a:ln>
        </p:spPr>
        <p:txBody>
          <a:bodyPr/>
          <a:lstStyle/>
          <a:p>
            <a:endParaRPr lang="en-US" sz="1600" b="1">
              <a:solidFill>
                <a:srgbClr val="002060"/>
              </a:solidFill>
            </a:endParaRPr>
          </a:p>
        </p:txBody>
      </p:sp>
      <p:sp>
        <p:nvSpPr>
          <p:cNvPr id="18441" name="Line 8"/>
          <p:cNvSpPr>
            <a:spLocks noChangeShapeType="1"/>
          </p:cNvSpPr>
          <p:nvPr/>
        </p:nvSpPr>
        <p:spPr bwMode="auto">
          <a:xfrm flipH="1" flipV="1">
            <a:off x="4983163" y="4989513"/>
            <a:ext cx="1295400" cy="1295400"/>
          </a:xfrm>
          <a:prstGeom prst="line">
            <a:avLst/>
          </a:prstGeom>
          <a:noFill/>
          <a:ln w="57150">
            <a:solidFill>
              <a:schemeClr val="tx1"/>
            </a:solidFill>
            <a:round/>
            <a:headEnd/>
            <a:tailEnd type="triangle" w="med" len="med"/>
          </a:ln>
        </p:spPr>
        <p:txBody>
          <a:bodyPr/>
          <a:lstStyle/>
          <a:p>
            <a:endParaRPr lang="en-US"/>
          </a:p>
        </p:txBody>
      </p:sp>
      <p:sp>
        <p:nvSpPr>
          <p:cNvPr id="18442" name="Line 9"/>
          <p:cNvSpPr>
            <a:spLocks noChangeShapeType="1"/>
          </p:cNvSpPr>
          <p:nvPr/>
        </p:nvSpPr>
        <p:spPr bwMode="auto">
          <a:xfrm flipH="1" flipV="1">
            <a:off x="3449638" y="3575050"/>
            <a:ext cx="1295400" cy="1295400"/>
          </a:xfrm>
          <a:prstGeom prst="line">
            <a:avLst/>
          </a:prstGeom>
          <a:noFill/>
          <a:ln w="57150">
            <a:solidFill>
              <a:schemeClr val="tx1"/>
            </a:solidFill>
            <a:round/>
            <a:headEnd/>
            <a:tailEnd type="triangle" w="med" len="med"/>
          </a:ln>
        </p:spPr>
        <p:txBody>
          <a:bodyPr/>
          <a:lstStyle/>
          <a:p>
            <a:endParaRPr lang="en-US"/>
          </a:p>
        </p:txBody>
      </p:sp>
      <p:sp>
        <p:nvSpPr>
          <p:cNvPr id="18443" name="Line 10"/>
          <p:cNvSpPr>
            <a:spLocks noChangeShapeType="1"/>
          </p:cNvSpPr>
          <p:nvPr/>
        </p:nvSpPr>
        <p:spPr bwMode="auto">
          <a:xfrm flipH="1" flipV="1">
            <a:off x="1862138" y="2033588"/>
            <a:ext cx="1295400" cy="1295400"/>
          </a:xfrm>
          <a:prstGeom prst="line">
            <a:avLst/>
          </a:prstGeom>
          <a:noFill/>
          <a:ln w="57150">
            <a:solidFill>
              <a:schemeClr val="tx1"/>
            </a:solidFill>
            <a:round/>
            <a:headEnd/>
            <a:tailEnd type="triangle" w="med" len="med"/>
          </a:ln>
        </p:spPr>
        <p:txBody>
          <a:bodyPr/>
          <a:lstStyle/>
          <a:p>
            <a:endParaRPr lang="en-US"/>
          </a:p>
        </p:txBody>
      </p:sp>
      <p:sp>
        <p:nvSpPr>
          <p:cNvPr id="18444" name="Rectangle 11"/>
          <p:cNvSpPr>
            <a:spLocks noChangeArrowheads="1"/>
          </p:cNvSpPr>
          <p:nvPr/>
        </p:nvSpPr>
        <p:spPr bwMode="auto">
          <a:xfrm>
            <a:off x="6588125" y="6288088"/>
            <a:ext cx="1655763" cy="504825"/>
          </a:xfrm>
          <a:prstGeom prst="rect">
            <a:avLst/>
          </a:prstGeom>
          <a:noFill/>
          <a:ln w="9525" algn="ctr">
            <a:noFill/>
            <a:miter lim="800000"/>
            <a:headEnd/>
            <a:tailEnd/>
          </a:ln>
        </p:spPr>
        <p:txBody>
          <a:bodyPr anchor="ctr"/>
          <a:lstStyle/>
          <a:p>
            <a:pPr algn="ctr"/>
            <a:r>
              <a:rPr lang="fa-IR" sz="2800" b="1">
                <a:solidFill>
                  <a:srgbClr val="002060"/>
                </a:solidFill>
                <a:cs typeface="B Mitra" pitchFamily="2" charset="-78"/>
              </a:rPr>
              <a:t>سلطه</a:t>
            </a:r>
            <a:endParaRPr lang="en-US" sz="2800" b="1">
              <a:solidFill>
                <a:srgbClr val="002060"/>
              </a:solidFill>
              <a:cs typeface="B Mitra" pitchFamily="2" charset="-78"/>
            </a:endParaRPr>
          </a:p>
        </p:txBody>
      </p:sp>
      <p:sp>
        <p:nvSpPr>
          <p:cNvPr id="18445" name="Rectangle 12"/>
          <p:cNvSpPr>
            <a:spLocks noChangeArrowheads="1"/>
          </p:cNvSpPr>
          <p:nvPr/>
        </p:nvSpPr>
        <p:spPr bwMode="auto">
          <a:xfrm>
            <a:off x="4932363" y="6288088"/>
            <a:ext cx="1655762" cy="504825"/>
          </a:xfrm>
          <a:prstGeom prst="rect">
            <a:avLst/>
          </a:prstGeom>
          <a:noFill/>
          <a:ln w="9525" algn="ctr">
            <a:noFill/>
            <a:miter lim="800000"/>
            <a:headEnd/>
            <a:tailEnd/>
          </a:ln>
        </p:spPr>
        <p:txBody>
          <a:bodyPr anchor="ctr"/>
          <a:lstStyle/>
          <a:p>
            <a:pPr algn="ctr"/>
            <a:r>
              <a:rPr lang="fa-IR" sz="2800" b="1">
                <a:solidFill>
                  <a:srgbClr val="002060"/>
                </a:solidFill>
                <a:cs typeface="B Mitra" pitchFamily="2" charset="-78"/>
              </a:rPr>
              <a:t>مشورت</a:t>
            </a:r>
            <a:endParaRPr lang="en-US" sz="2800" b="1">
              <a:solidFill>
                <a:srgbClr val="002060"/>
              </a:solidFill>
              <a:cs typeface="B Mitra" pitchFamily="2" charset="-78"/>
            </a:endParaRPr>
          </a:p>
        </p:txBody>
      </p:sp>
      <p:sp>
        <p:nvSpPr>
          <p:cNvPr id="18446" name="Rectangle 13"/>
          <p:cNvSpPr>
            <a:spLocks noChangeArrowheads="1"/>
          </p:cNvSpPr>
          <p:nvPr/>
        </p:nvSpPr>
        <p:spPr bwMode="auto">
          <a:xfrm>
            <a:off x="3276600" y="6288088"/>
            <a:ext cx="1655763" cy="504825"/>
          </a:xfrm>
          <a:prstGeom prst="rect">
            <a:avLst/>
          </a:prstGeom>
          <a:noFill/>
          <a:ln w="9525" algn="ctr">
            <a:noFill/>
            <a:miter lim="800000"/>
            <a:headEnd/>
            <a:tailEnd/>
          </a:ln>
        </p:spPr>
        <p:txBody>
          <a:bodyPr anchor="ctr"/>
          <a:lstStyle/>
          <a:p>
            <a:pPr algn="ctr"/>
            <a:r>
              <a:rPr lang="fa-IR" sz="2800" b="1">
                <a:solidFill>
                  <a:srgbClr val="002060"/>
                </a:solidFill>
                <a:cs typeface="B Mitra" pitchFamily="2" charset="-78"/>
              </a:rPr>
              <a:t>مشارکت</a:t>
            </a:r>
            <a:endParaRPr lang="en-US" sz="2800" b="1">
              <a:solidFill>
                <a:srgbClr val="002060"/>
              </a:solidFill>
              <a:cs typeface="B Mitra" pitchFamily="2" charset="-78"/>
            </a:endParaRPr>
          </a:p>
        </p:txBody>
      </p:sp>
      <p:sp>
        <p:nvSpPr>
          <p:cNvPr id="18447" name="Rectangle 14"/>
          <p:cNvSpPr>
            <a:spLocks noChangeArrowheads="1"/>
          </p:cNvSpPr>
          <p:nvPr/>
        </p:nvSpPr>
        <p:spPr bwMode="auto">
          <a:xfrm>
            <a:off x="1620838" y="6286500"/>
            <a:ext cx="1655762" cy="504825"/>
          </a:xfrm>
          <a:prstGeom prst="rect">
            <a:avLst/>
          </a:prstGeom>
          <a:noFill/>
          <a:ln w="9525" algn="ctr">
            <a:noFill/>
            <a:miter lim="800000"/>
            <a:headEnd/>
            <a:tailEnd/>
          </a:ln>
        </p:spPr>
        <p:txBody>
          <a:bodyPr anchor="ctr"/>
          <a:lstStyle/>
          <a:p>
            <a:pPr algn="ctr"/>
            <a:r>
              <a:rPr lang="fa-IR" sz="2800" b="1">
                <a:solidFill>
                  <a:srgbClr val="002060"/>
                </a:solidFill>
                <a:cs typeface="B Mitra" pitchFamily="2" charset="-78"/>
              </a:rPr>
              <a:t>تفویض</a:t>
            </a:r>
            <a:endParaRPr lang="en-US" sz="2800" b="1">
              <a:solidFill>
                <a:srgbClr val="002060"/>
              </a:solidFill>
              <a:cs typeface="B Mitra" pitchFamily="2" charset="-78"/>
            </a:endParaRP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42D8FBD6-C783-4F70-A8F5-BDF3A74FA676}" type="slidenum">
              <a:rPr lang="en-US"/>
              <a:pPr>
                <a:defRPr/>
              </a:pPr>
              <a:t>18</a:t>
            </a:fld>
            <a:endParaRPr lang="en-US"/>
          </a:p>
        </p:txBody>
      </p:sp>
      <p:sp>
        <p:nvSpPr>
          <p:cNvPr id="19459" name="Rectangle 2"/>
          <p:cNvSpPr>
            <a:spLocks noGrp="1" noChangeArrowheads="1"/>
          </p:cNvSpPr>
          <p:nvPr>
            <p:ph type="title"/>
          </p:nvPr>
        </p:nvSpPr>
        <p:spPr>
          <a:xfrm>
            <a:off x="457200" y="428625"/>
            <a:ext cx="8229600" cy="1143000"/>
          </a:xfrm>
        </p:spPr>
        <p:txBody>
          <a:bodyPr/>
          <a:lstStyle/>
          <a:p>
            <a:pPr rtl="1" eaLnBrk="1" hangingPunct="1"/>
            <a:r>
              <a:rPr lang="fa-IR" smtClean="0">
                <a:solidFill>
                  <a:srgbClr val="FF0000"/>
                </a:solidFill>
              </a:rPr>
              <a:t>عالیترین درجه توانمندسازی</a:t>
            </a:r>
            <a:endParaRPr lang="en-US" smtClean="0">
              <a:solidFill>
                <a:srgbClr val="FF0000"/>
              </a:solidFill>
            </a:endParaRPr>
          </a:p>
        </p:txBody>
      </p:sp>
      <p:sp>
        <p:nvSpPr>
          <p:cNvPr id="19460" name="Rectangle 3"/>
          <p:cNvSpPr>
            <a:spLocks noGrp="1" noChangeArrowheads="1"/>
          </p:cNvSpPr>
          <p:nvPr>
            <p:ph type="body" idx="1"/>
          </p:nvPr>
        </p:nvSpPr>
        <p:spPr/>
        <p:txBody>
          <a:bodyPr/>
          <a:lstStyle/>
          <a:p>
            <a:pPr algn="ctr" rtl="1" eaLnBrk="1" hangingPunct="1">
              <a:lnSpc>
                <a:spcPct val="150000"/>
              </a:lnSpc>
              <a:buFontTx/>
              <a:buNone/>
            </a:pPr>
            <a:r>
              <a:rPr lang="fa-IR" b="1" smtClean="0">
                <a:solidFill>
                  <a:schemeClr val="tx2"/>
                </a:solidFill>
              </a:rPr>
              <a:t>عالیترین درجه توانمندسازی، تفویض اختیار است</a:t>
            </a:r>
          </a:p>
          <a:p>
            <a:pPr algn="ctr" rtl="1" eaLnBrk="1" hangingPunct="1">
              <a:lnSpc>
                <a:spcPct val="150000"/>
              </a:lnSpc>
              <a:buFontTx/>
              <a:buNone/>
            </a:pPr>
            <a:r>
              <a:rPr lang="fa-IR" b="1" smtClean="0">
                <a:solidFill>
                  <a:schemeClr val="tx2"/>
                </a:solidFill>
              </a:rPr>
              <a:t>یعنی تحقق فراگرد واگذاری اختیار تصمیم گیری به کارکنان که موجب توزیع قدرت می شود.</a:t>
            </a:r>
          </a:p>
          <a:p>
            <a:pPr algn="ctr" rtl="1" eaLnBrk="1" hangingPunct="1">
              <a:lnSpc>
                <a:spcPct val="150000"/>
              </a:lnSpc>
              <a:buFontTx/>
              <a:buNone/>
            </a:pPr>
            <a:r>
              <a:rPr lang="fa-IR" b="1" smtClean="0">
                <a:solidFill>
                  <a:schemeClr val="tx2"/>
                </a:solidFill>
              </a:rPr>
              <a:t>سبک تفویضی، همواره برای کاهش بار مدیران پرمشغله و در عین حال افزایش توان تصمیم گیری مدیران توصیه شده است.</a:t>
            </a:r>
            <a:endParaRPr lang="en-US" b="1" smtClean="0">
              <a:solidFill>
                <a:schemeClr val="tx2"/>
              </a:solidFill>
            </a:endParaRPr>
          </a:p>
        </p:txBody>
      </p:sp>
    </p:spTree>
  </p:cSld>
  <p:clrMapOvr>
    <a:masterClrMapping/>
  </p:clrMapOvr>
  <p:transition>
    <p:push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16F74C4-8A7D-42BF-B0B5-BEFD673C2695}" type="slidenum">
              <a:rPr lang="en-US" smtClean="0"/>
              <a:pPr>
                <a:defRPr/>
              </a:pPr>
              <a:t>19</a:t>
            </a:fld>
            <a:endParaRPr lang="en-US"/>
          </a:p>
        </p:txBody>
      </p:sp>
      <p:grpSp>
        <p:nvGrpSpPr>
          <p:cNvPr id="20483" name="Group 3"/>
          <p:cNvGrpSpPr>
            <a:grpSpLocks/>
          </p:cNvGrpSpPr>
          <p:nvPr/>
        </p:nvGrpSpPr>
        <p:grpSpPr bwMode="auto">
          <a:xfrm>
            <a:off x="7024688" y="3443288"/>
            <a:ext cx="762000" cy="665162"/>
            <a:chOff x="1110" y="2656"/>
            <a:chExt cx="1549" cy="1351"/>
          </a:xfrm>
        </p:grpSpPr>
        <p:sp>
          <p:nvSpPr>
            <p:cNvPr id="20500" name="AutoShape 4"/>
            <p:cNvSpPr>
              <a:spLocks noChangeArrowheads="1"/>
            </p:cNvSpPr>
            <p:nvPr/>
          </p:nvSpPr>
          <p:spPr bwMode="gray">
            <a:xfrm>
              <a:off x="1123" y="2679"/>
              <a:ext cx="1536" cy="1328"/>
            </a:xfrm>
            <a:prstGeom prst="hexagon">
              <a:avLst>
                <a:gd name="adj" fmla="val 28916"/>
                <a:gd name="vf" fmla="val 115470"/>
              </a:avLst>
            </a:prstGeom>
            <a:solidFill>
              <a:srgbClr val="808080"/>
            </a:solidFill>
            <a:ln w="9525">
              <a:noFill/>
              <a:miter lim="800000"/>
              <a:headEnd/>
              <a:tailEnd/>
            </a:ln>
          </p:spPr>
          <p:txBody>
            <a:bodyPr wrap="none" anchor="ctr"/>
            <a:lstStyle/>
            <a:p>
              <a:endParaRPr lang="fa-IR"/>
            </a:p>
          </p:txBody>
        </p:sp>
        <p:sp>
          <p:nvSpPr>
            <p:cNvPr id="20501" name="AutoShape 5"/>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fa-IR"/>
            </a:p>
          </p:txBody>
        </p:sp>
        <p:sp>
          <p:nvSpPr>
            <p:cNvPr id="6" name="AutoShape 6"/>
            <p:cNvSpPr>
              <a:spLocks noChangeArrowheads="1"/>
            </p:cNvSpPr>
            <p:nvPr/>
          </p:nvSpPr>
          <p:spPr bwMode="gray">
            <a:xfrm>
              <a:off x="1200" y="2737"/>
              <a:ext cx="1349" cy="1167"/>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p:spPr>
          <p:txBody>
            <a:bodyPr wrap="none" anchor="ctr"/>
            <a:lstStyle/>
            <a:p>
              <a:pPr algn="ctr" rtl="1">
                <a:defRPr/>
              </a:pPr>
              <a:r>
                <a:rPr lang="fa-IR" sz="3200" dirty="0">
                  <a:solidFill>
                    <a:schemeClr val="bg1"/>
                  </a:solidFill>
                  <a:latin typeface="Arial" pitchFamily="34" charset="0"/>
                  <a:cs typeface="Arial" pitchFamily="34" charset="0"/>
                </a:rPr>
                <a:t>1</a:t>
              </a:r>
            </a:p>
          </p:txBody>
        </p:sp>
      </p:grpSp>
      <p:grpSp>
        <p:nvGrpSpPr>
          <p:cNvPr id="20484" name="Group 7"/>
          <p:cNvGrpSpPr>
            <a:grpSpLocks/>
          </p:cNvGrpSpPr>
          <p:nvPr/>
        </p:nvGrpSpPr>
        <p:grpSpPr bwMode="auto">
          <a:xfrm>
            <a:off x="7024688" y="4371975"/>
            <a:ext cx="762000" cy="665163"/>
            <a:chOff x="3174" y="2656"/>
            <a:chExt cx="1549" cy="1351"/>
          </a:xfrm>
        </p:grpSpPr>
        <p:sp>
          <p:nvSpPr>
            <p:cNvPr id="20497" name="AutoShape 8"/>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p:spPr>
          <p:txBody>
            <a:bodyPr wrap="none" anchor="ctr"/>
            <a:lstStyle/>
            <a:p>
              <a:endParaRPr lang="fa-IR"/>
            </a:p>
          </p:txBody>
        </p:sp>
        <p:sp>
          <p:nvSpPr>
            <p:cNvPr id="20498" name="AutoShape 9"/>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fa-IR"/>
            </a:p>
          </p:txBody>
        </p:sp>
        <p:sp>
          <p:nvSpPr>
            <p:cNvPr id="10" name="AutoShape 10"/>
            <p:cNvSpPr>
              <a:spLocks noChangeArrowheads="1"/>
            </p:cNvSpPr>
            <p:nvPr/>
          </p:nvSpPr>
          <p:spPr bwMode="gray">
            <a:xfrm>
              <a:off x="3264" y="2737"/>
              <a:ext cx="1349" cy="1167"/>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pPr algn="ctr" rtl="1">
                <a:defRPr/>
              </a:pPr>
              <a:r>
                <a:rPr lang="fa-IR" sz="3200" dirty="0">
                  <a:solidFill>
                    <a:schemeClr val="bg1"/>
                  </a:solidFill>
                  <a:latin typeface="Arial" pitchFamily="34" charset="0"/>
                  <a:cs typeface="Arial" pitchFamily="34" charset="0"/>
                </a:rPr>
                <a:t>2</a:t>
              </a:r>
            </a:p>
          </p:txBody>
        </p:sp>
      </p:grpSp>
      <p:sp>
        <p:nvSpPr>
          <p:cNvPr id="20485" name="Line 11"/>
          <p:cNvSpPr>
            <a:spLocks noChangeShapeType="1"/>
          </p:cNvSpPr>
          <p:nvPr/>
        </p:nvSpPr>
        <p:spPr bwMode="auto">
          <a:xfrm>
            <a:off x="2438400" y="4067175"/>
            <a:ext cx="4800600" cy="0"/>
          </a:xfrm>
          <a:prstGeom prst="line">
            <a:avLst/>
          </a:prstGeom>
          <a:noFill/>
          <a:ln w="25400">
            <a:solidFill>
              <a:srgbClr val="C0C0C0"/>
            </a:solidFill>
            <a:prstDash val="sysDot"/>
            <a:round/>
            <a:headEnd/>
            <a:tailEnd type="oval" w="med" len="med"/>
          </a:ln>
        </p:spPr>
        <p:txBody>
          <a:bodyPr wrap="none" anchor="ctr"/>
          <a:lstStyle/>
          <a:p>
            <a:endParaRPr lang="en-US"/>
          </a:p>
        </p:txBody>
      </p:sp>
      <p:sp>
        <p:nvSpPr>
          <p:cNvPr id="20486" name="Text Box 12"/>
          <p:cNvSpPr txBox="1">
            <a:spLocks noChangeArrowheads="1"/>
          </p:cNvSpPr>
          <p:nvPr/>
        </p:nvSpPr>
        <p:spPr bwMode="auto">
          <a:xfrm>
            <a:off x="2428875" y="3533775"/>
            <a:ext cx="4500563" cy="523875"/>
          </a:xfrm>
          <a:prstGeom prst="rect">
            <a:avLst/>
          </a:prstGeom>
          <a:noFill/>
          <a:ln w="9525" algn="ctr">
            <a:noFill/>
            <a:miter lim="800000"/>
            <a:headEnd/>
            <a:tailEnd/>
          </a:ln>
        </p:spPr>
        <p:txBody>
          <a:bodyPr>
            <a:spAutoFit/>
          </a:bodyPr>
          <a:lstStyle/>
          <a:p>
            <a:pPr algn="r" rtl="1"/>
            <a:r>
              <a:rPr lang="fa-IR" sz="2800" b="1">
                <a:solidFill>
                  <a:schemeClr val="tx2"/>
                </a:solidFill>
                <a:cs typeface="B Nazanin" pitchFamily="2" charset="-78"/>
              </a:rPr>
              <a:t>تبادل اطلاعات</a:t>
            </a:r>
          </a:p>
        </p:txBody>
      </p:sp>
      <p:sp>
        <p:nvSpPr>
          <p:cNvPr id="20487" name="Line 14"/>
          <p:cNvSpPr>
            <a:spLocks noChangeShapeType="1"/>
          </p:cNvSpPr>
          <p:nvPr/>
        </p:nvSpPr>
        <p:spPr bwMode="auto">
          <a:xfrm>
            <a:off x="2438400" y="4981575"/>
            <a:ext cx="4800600" cy="0"/>
          </a:xfrm>
          <a:prstGeom prst="line">
            <a:avLst/>
          </a:prstGeom>
          <a:noFill/>
          <a:ln w="25400">
            <a:solidFill>
              <a:srgbClr val="C0C0C0"/>
            </a:solidFill>
            <a:prstDash val="sysDot"/>
            <a:round/>
            <a:headEnd/>
            <a:tailEnd type="oval" w="med" len="med"/>
          </a:ln>
        </p:spPr>
        <p:txBody>
          <a:bodyPr wrap="none" anchor="ctr"/>
          <a:lstStyle/>
          <a:p>
            <a:endParaRPr lang="en-US"/>
          </a:p>
        </p:txBody>
      </p:sp>
      <p:sp>
        <p:nvSpPr>
          <p:cNvPr id="20488" name="Text Box 15"/>
          <p:cNvSpPr txBox="1">
            <a:spLocks noChangeArrowheads="1"/>
          </p:cNvSpPr>
          <p:nvPr/>
        </p:nvSpPr>
        <p:spPr bwMode="auto">
          <a:xfrm>
            <a:off x="2428875" y="4448175"/>
            <a:ext cx="4572000" cy="523875"/>
          </a:xfrm>
          <a:prstGeom prst="rect">
            <a:avLst/>
          </a:prstGeom>
          <a:noFill/>
          <a:ln w="9525" algn="ctr">
            <a:noFill/>
            <a:miter lim="800000"/>
            <a:headEnd/>
            <a:tailEnd/>
          </a:ln>
        </p:spPr>
        <p:txBody>
          <a:bodyPr>
            <a:spAutoFit/>
          </a:bodyPr>
          <a:lstStyle/>
          <a:p>
            <a:pPr algn="r" rtl="1"/>
            <a:r>
              <a:rPr lang="fa-IR" sz="2800" b="1">
                <a:solidFill>
                  <a:schemeClr val="tx2"/>
                </a:solidFill>
                <a:cs typeface="B Nazanin" pitchFamily="2" charset="-78"/>
              </a:rPr>
              <a:t>ایجاد استقلال ساختاری</a:t>
            </a:r>
          </a:p>
        </p:txBody>
      </p:sp>
      <p:grpSp>
        <p:nvGrpSpPr>
          <p:cNvPr id="20489" name="Group 17"/>
          <p:cNvGrpSpPr>
            <a:grpSpLocks/>
          </p:cNvGrpSpPr>
          <p:nvPr/>
        </p:nvGrpSpPr>
        <p:grpSpPr bwMode="auto">
          <a:xfrm>
            <a:off x="7024688" y="5264150"/>
            <a:ext cx="762000" cy="665163"/>
            <a:chOff x="1110" y="2656"/>
            <a:chExt cx="1549" cy="1351"/>
          </a:xfrm>
        </p:grpSpPr>
        <p:sp>
          <p:nvSpPr>
            <p:cNvPr id="20494"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w="9525">
              <a:noFill/>
              <a:miter lim="800000"/>
              <a:headEnd/>
              <a:tailEnd/>
            </a:ln>
          </p:spPr>
          <p:txBody>
            <a:bodyPr wrap="none" anchor="ctr"/>
            <a:lstStyle/>
            <a:p>
              <a:endParaRPr lang="fa-IR"/>
            </a:p>
          </p:txBody>
        </p:sp>
        <p:sp>
          <p:nvSpPr>
            <p:cNvPr id="20495"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fa-IR"/>
            </a:p>
          </p:txBody>
        </p:sp>
        <p:sp>
          <p:nvSpPr>
            <p:cNvPr id="18" name="AutoShape 20"/>
            <p:cNvSpPr>
              <a:spLocks noChangeArrowheads="1"/>
            </p:cNvSpPr>
            <p:nvPr/>
          </p:nvSpPr>
          <p:spPr bwMode="gray">
            <a:xfrm>
              <a:off x="1200" y="2737"/>
              <a:ext cx="1349" cy="1167"/>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p:spPr>
          <p:txBody>
            <a:bodyPr wrap="none" anchor="ctr"/>
            <a:lstStyle/>
            <a:p>
              <a:pPr algn="ctr" rtl="1">
                <a:defRPr/>
              </a:pPr>
              <a:r>
                <a:rPr lang="fa-IR" sz="3200" dirty="0">
                  <a:solidFill>
                    <a:schemeClr val="bg1"/>
                  </a:solidFill>
                  <a:latin typeface="Arial" pitchFamily="34" charset="0"/>
                  <a:cs typeface="Arial" pitchFamily="34" charset="0"/>
                </a:rPr>
                <a:t>3</a:t>
              </a:r>
            </a:p>
          </p:txBody>
        </p:sp>
      </p:grpSp>
      <p:sp>
        <p:nvSpPr>
          <p:cNvPr id="20490" name="Line 25"/>
          <p:cNvSpPr>
            <a:spLocks noChangeShapeType="1"/>
          </p:cNvSpPr>
          <p:nvPr/>
        </p:nvSpPr>
        <p:spPr bwMode="auto">
          <a:xfrm>
            <a:off x="1428750" y="5857875"/>
            <a:ext cx="5759450" cy="0"/>
          </a:xfrm>
          <a:prstGeom prst="line">
            <a:avLst/>
          </a:prstGeom>
          <a:noFill/>
          <a:ln w="25400">
            <a:solidFill>
              <a:srgbClr val="C0C0C0"/>
            </a:solidFill>
            <a:prstDash val="sysDot"/>
            <a:round/>
            <a:headEnd/>
            <a:tailEnd type="oval" w="med" len="med"/>
          </a:ln>
        </p:spPr>
        <p:txBody>
          <a:bodyPr wrap="none" anchor="ctr"/>
          <a:lstStyle/>
          <a:p>
            <a:endParaRPr lang="en-US"/>
          </a:p>
        </p:txBody>
      </p:sp>
      <p:sp>
        <p:nvSpPr>
          <p:cNvPr id="20491" name="Text Box 26"/>
          <p:cNvSpPr txBox="1">
            <a:spLocks noChangeArrowheads="1"/>
          </p:cNvSpPr>
          <p:nvPr/>
        </p:nvSpPr>
        <p:spPr bwMode="auto">
          <a:xfrm>
            <a:off x="1071563" y="5340350"/>
            <a:ext cx="5929312" cy="523875"/>
          </a:xfrm>
          <a:prstGeom prst="rect">
            <a:avLst/>
          </a:prstGeom>
          <a:noFill/>
          <a:ln w="9525" algn="ctr">
            <a:noFill/>
            <a:miter lim="800000"/>
            <a:headEnd/>
            <a:tailEnd/>
          </a:ln>
        </p:spPr>
        <p:txBody>
          <a:bodyPr>
            <a:spAutoFit/>
          </a:bodyPr>
          <a:lstStyle/>
          <a:p>
            <a:pPr algn="r" rtl="1"/>
            <a:r>
              <a:rPr lang="fa-IR" sz="2800" b="1">
                <a:solidFill>
                  <a:schemeClr val="tx2"/>
                </a:solidFill>
                <a:cs typeface="B Nazanin" pitchFamily="2" charset="-78"/>
              </a:rPr>
              <a:t>جایگزین کردن تیمهای کاری با سلسله مراتب</a:t>
            </a:r>
          </a:p>
        </p:txBody>
      </p:sp>
      <p:sp>
        <p:nvSpPr>
          <p:cNvPr id="27" name="Rectangle 2"/>
          <p:cNvSpPr txBox="1">
            <a:spLocks noChangeArrowheads="1"/>
          </p:cNvSpPr>
          <p:nvPr/>
        </p:nvSpPr>
        <p:spPr>
          <a:xfrm>
            <a:off x="428625" y="642938"/>
            <a:ext cx="8229600" cy="1143000"/>
          </a:xfrm>
          <a:prstGeom prst="rect">
            <a:avLst/>
          </a:prstGeom>
        </p:spPr>
        <p:txBody>
          <a:bodyPr/>
          <a:lstStyle/>
          <a:p>
            <a:pPr algn="ctr" rtl="1">
              <a:defRPr/>
            </a:pPr>
            <a:r>
              <a:rPr lang="fa-IR" sz="3600" dirty="0">
                <a:solidFill>
                  <a:srgbClr val="FF0000"/>
                </a:solidFill>
                <a:latin typeface="+mj-lt"/>
                <a:ea typeface="+mj-ea"/>
                <a:cs typeface="B Titr" pitchFamily="2" charset="-78"/>
              </a:rPr>
              <a:t>مدل سه مرحله ای توانمندسازی کارکنان</a:t>
            </a:r>
            <a:endParaRPr lang="en-US" sz="3600" dirty="0">
              <a:solidFill>
                <a:srgbClr val="FF0000"/>
              </a:solidFill>
              <a:latin typeface="+mj-lt"/>
              <a:ea typeface="+mj-ea"/>
              <a:cs typeface="B Titr" pitchFamily="2" charset="-78"/>
            </a:endParaRPr>
          </a:p>
        </p:txBody>
      </p:sp>
      <p:sp>
        <p:nvSpPr>
          <p:cNvPr id="28" name="Rectangle 27"/>
          <p:cNvSpPr/>
          <p:nvPr/>
        </p:nvSpPr>
        <p:spPr>
          <a:xfrm>
            <a:off x="571500" y="1422400"/>
            <a:ext cx="8001000" cy="1508125"/>
          </a:xfrm>
          <a:prstGeom prst="rect">
            <a:avLst/>
          </a:prstGeom>
        </p:spPr>
        <p:txBody>
          <a:bodyPr>
            <a:spAutoFit/>
          </a:bodyPr>
          <a:lstStyle/>
          <a:p>
            <a:pPr algn="just" rtl="1">
              <a:lnSpc>
                <a:spcPct val="150000"/>
              </a:lnSpc>
              <a:defRPr/>
            </a:pPr>
            <a:r>
              <a:rPr lang="fa-IR" sz="3200" b="1" i="1" dirty="0">
                <a:solidFill>
                  <a:schemeClr val="tx2"/>
                </a:solidFill>
                <a:effectLst>
                  <a:outerShdw blurRad="38100" dist="38100" dir="2700000" algn="tl">
                    <a:srgbClr val="000000">
                      <a:alpha val="43137"/>
                    </a:srgbClr>
                  </a:outerShdw>
                </a:effectLst>
                <a:latin typeface="Arial" pitchFamily="34" charset="0"/>
                <a:cs typeface="B Nazanin" pitchFamily="2" charset="-78"/>
              </a:rPr>
              <a:t>آلن رندولف </a:t>
            </a:r>
            <a:r>
              <a:rPr lang="fa-IR" sz="3200" b="1" dirty="0">
                <a:solidFill>
                  <a:schemeClr val="tx2"/>
                </a:solidFill>
                <a:latin typeface="Arial" pitchFamily="34" charset="0"/>
                <a:cs typeface="B Nazanin" pitchFamily="2" charset="-78"/>
              </a:rPr>
              <a:t>با هشت سال مطالعه ده شرکت توانمند شده مدل سه مرحله ای توانمندسازی را تنظیم کرد.</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lowchart: Terminator 22"/>
          <p:cNvSpPr/>
          <p:nvPr/>
        </p:nvSpPr>
        <p:spPr>
          <a:xfrm>
            <a:off x="5143504" y="4214818"/>
            <a:ext cx="3643338" cy="1143008"/>
          </a:xfrm>
          <a:prstGeom prst="flowChartTerminator">
            <a:avLst/>
          </a:prstGeom>
          <a:solidFill>
            <a:srgbClr val="FDFBFF"/>
          </a:solidFill>
          <a:ln>
            <a:solidFill>
              <a:srgbClr val="7030A0"/>
            </a:solidFill>
          </a:ln>
        </p:spPr>
        <p:style>
          <a:lnRef idx="1">
            <a:schemeClr val="accent1"/>
          </a:lnRef>
          <a:fillRef idx="2">
            <a:schemeClr val="accent1"/>
          </a:fillRef>
          <a:effectRef idx="1">
            <a:schemeClr val="accent1"/>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fa-IR" sz="3200" b="1" spc="50" dirty="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rPr>
              <a:t>دکتر احمد ورزشکار</a:t>
            </a:r>
            <a:endPar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endParaRPr>
          </a:p>
        </p:txBody>
      </p:sp>
      <p:sp>
        <p:nvSpPr>
          <p:cNvPr id="10" name="Rounded Rectangle 9"/>
          <p:cNvSpPr/>
          <p:nvPr/>
        </p:nvSpPr>
        <p:spPr>
          <a:xfrm>
            <a:off x="142844" y="1285860"/>
            <a:ext cx="8858312" cy="2428892"/>
          </a:xfrm>
          <a:prstGeom prst="roundRect">
            <a:avLst>
              <a:gd name="adj" fmla="val 8813"/>
            </a:avLst>
          </a:prstGeom>
          <a:ln>
            <a:noFill/>
          </a:ln>
          <a:effectLst/>
          <a:scene3d>
            <a:camera prst="orthographicFront">
              <a:rot lat="0" lon="0" rev="0"/>
            </a:camera>
            <a:lightRig rig="chilly" dir="t">
              <a:rot lat="0" lon="0" rev="18480000"/>
            </a:lightRig>
          </a:scene3d>
          <a:sp3d prstMaterial="clear">
            <a:bevelT h="63500"/>
          </a:sp3d>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1" name="Rounded Rectangle 10"/>
          <p:cNvSpPr/>
          <p:nvPr/>
        </p:nvSpPr>
        <p:spPr>
          <a:xfrm rot="5400000">
            <a:off x="-659210" y="2302228"/>
            <a:ext cx="2143140" cy="396156"/>
          </a:xfrm>
          <a:prstGeom prst="roundRect">
            <a:avLst>
              <a:gd name="adj" fmla="val 50000"/>
            </a:avLst>
          </a:prstGeom>
          <a:ln>
            <a:noFill/>
          </a:ln>
          <a:effectLst/>
          <a:scene3d>
            <a:camera prst="orthographicFront">
              <a:rot lat="0" lon="0" rev="0"/>
            </a:camera>
            <a:lightRig rig="chilly" dir="t">
              <a:rot lat="0" lon="0" rev="18480000"/>
            </a:lightRig>
          </a:scene3d>
          <a:sp3d prstMaterial="clear">
            <a:bevelT h="63500"/>
          </a:sp3d>
        </p:spPr>
        <p:style>
          <a:lnRef idx="1">
            <a:schemeClr val="accent6"/>
          </a:lnRef>
          <a:fillRef idx="2">
            <a:schemeClr val="accent6"/>
          </a:fillRef>
          <a:effectRef idx="1">
            <a:schemeClr val="accent6"/>
          </a:effectRef>
          <a:fontRef idx="minor">
            <a:schemeClr val="dk1"/>
          </a:fontRef>
        </p:style>
        <p:txBody>
          <a:bodyPr lIns="0" tIns="0" rIns="0" bIns="0" anchor="ctr" anchorCtr="1">
            <a:scene3d>
              <a:camera prst="orthographicFront"/>
              <a:lightRig rig="soft" dir="t">
                <a:rot lat="0" lon="0" rev="10800000"/>
              </a:lightRig>
            </a:scene3d>
            <a:sp3d>
              <a:bevelT w="27940" h="12700"/>
              <a:contourClr>
                <a:srgbClr val="DDDDDD"/>
              </a:contourClr>
            </a:sp3d>
          </a:bodyPr>
          <a:lstStyle/>
          <a:p>
            <a:pPr algn="ctr" fontAlgn="auto">
              <a:lnSpc>
                <a:spcPct val="50000"/>
              </a:lnSpc>
              <a:spcBef>
                <a:spcPts val="0"/>
              </a:spcBef>
              <a:spcAft>
                <a:spcPts val="0"/>
              </a:spcAft>
              <a:defRPr/>
            </a:pPr>
            <a:r>
              <a:rPr lang="fa-IR" sz="1200" b="1" spc="150" dirty="0">
                <a:ln w="11430"/>
                <a:solidFill>
                  <a:srgbClr val="F8F8F8"/>
                </a:solidFill>
                <a:effectLst>
                  <a:outerShdw blurRad="25400" algn="tl" rotWithShape="0">
                    <a:srgbClr val="000000">
                      <a:alpha val="43000"/>
                    </a:srgbClr>
                  </a:outerShdw>
                </a:effectLst>
              </a:rPr>
              <a:t>...................................</a:t>
            </a:r>
            <a:endParaRPr lang="en-US" sz="1200" b="1" spc="150" dirty="0">
              <a:ln w="11430"/>
              <a:solidFill>
                <a:srgbClr val="F8F8F8"/>
              </a:solidFill>
              <a:effectLst>
                <a:outerShdw blurRad="25400" algn="tl" rotWithShape="0">
                  <a:srgbClr val="000000">
                    <a:alpha val="43000"/>
                  </a:srgbClr>
                </a:outerShdw>
              </a:effectLst>
            </a:endParaRPr>
          </a:p>
        </p:txBody>
      </p:sp>
      <p:sp>
        <p:nvSpPr>
          <p:cNvPr id="13" name="Title 1"/>
          <p:cNvSpPr txBox="1">
            <a:spLocks/>
          </p:cNvSpPr>
          <p:nvPr/>
        </p:nvSpPr>
        <p:spPr>
          <a:xfrm>
            <a:off x="142844" y="1571612"/>
            <a:ext cx="8858312" cy="1357322"/>
          </a:xfrm>
          <a:prstGeom prst="rect">
            <a:avLst/>
          </a:prstGeom>
          <a:effectLst/>
        </p:spPr>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fontAlgn="auto">
              <a:lnSpc>
                <a:spcPct val="200000"/>
              </a:lnSpc>
              <a:spcAft>
                <a:spcPts val="0"/>
              </a:spcAft>
              <a:defRPr/>
            </a:pPr>
            <a:r>
              <a:rPr lang="fa-IR" sz="5400" b="1" spc="50" dirty="0">
                <a:ln w="11430"/>
                <a:solidFill>
                  <a:srgbClr val="006600"/>
                </a:solidFill>
                <a:effectLst>
                  <a:outerShdw blurRad="76200" dist="50800" dir="5400000" algn="tl" rotWithShape="0">
                    <a:srgbClr val="000000">
                      <a:alpha val="65000"/>
                    </a:srgbClr>
                  </a:outerShdw>
                </a:effectLst>
                <a:latin typeface="+mj-lt"/>
                <a:ea typeface="+mj-ea"/>
                <a:cs typeface="+mj-cs"/>
              </a:rPr>
              <a:t>مدیـریت منابع انسانی پیشرفته</a:t>
            </a:r>
          </a:p>
          <a:p>
            <a:pPr algn="ctr" rtl="1" fontAlgn="auto">
              <a:lnSpc>
                <a:spcPct val="120000"/>
              </a:lnSpc>
              <a:spcBef>
                <a:spcPts val="0"/>
              </a:spcBef>
              <a:spcAft>
                <a:spcPts val="0"/>
              </a:spcAft>
              <a:defRPr/>
            </a:pPr>
            <a:r>
              <a:rPr lang="fa-IR" sz="3200" b="1" dirty="0">
                <a:solidFill>
                  <a:srgbClr val="5600B4"/>
                </a:solidFill>
                <a:latin typeface="+mn-lt"/>
                <a:cs typeface="+mj-cs"/>
              </a:rPr>
              <a:t>6. توانمند سازي منابع انسانی </a:t>
            </a:r>
            <a:endParaRPr lang="en-US" sz="3200" b="1" dirty="0">
              <a:solidFill>
                <a:srgbClr val="5600B4"/>
              </a:solidFill>
              <a:latin typeface="+mn-lt"/>
              <a:cs typeface="+mj-cs"/>
            </a:endParaRPr>
          </a:p>
        </p:txBody>
      </p:sp>
      <p:sp>
        <p:nvSpPr>
          <p:cNvPr id="14" name="Rounded Rectangle 13"/>
          <p:cNvSpPr/>
          <p:nvPr/>
        </p:nvSpPr>
        <p:spPr>
          <a:xfrm rot="5400000">
            <a:off x="7660070" y="2302228"/>
            <a:ext cx="2143140" cy="396156"/>
          </a:xfrm>
          <a:prstGeom prst="roundRect">
            <a:avLst>
              <a:gd name="adj" fmla="val 50000"/>
            </a:avLst>
          </a:prstGeom>
          <a:ln>
            <a:noFill/>
          </a:ln>
          <a:effectLst/>
          <a:scene3d>
            <a:camera prst="orthographicFront">
              <a:rot lat="0" lon="0" rev="0"/>
            </a:camera>
            <a:lightRig rig="chilly" dir="t">
              <a:rot lat="0" lon="0" rev="18480000"/>
            </a:lightRig>
          </a:scene3d>
          <a:sp3d prstMaterial="clear">
            <a:bevelT h="63500"/>
          </a:sp3d>
        </p:spPr>
        <p:style>
          <a:lnRef idx="1">
            <a:schemeClr val="accent6"/>
          </a:lnRef>
          <a:fillRef idx="2">
            <a:schemeClr val="accent6"/>
          </a:fillRef>
          <a:effectRef idx="1">
            <a:schemeClr val="accent6"/>
          </a:effectRef>
          <a:fontRef idx="minor">
            <a:schemeClr val="dk1"/>
          </a:fontRef>
        </p:style>
        <p:txBody>
          <a:bodyPr lIns="0" tIns="0" rIns="0" bIns="0" anchor="ctr" anchorCtr="1">
            <a:scene3d>
              <a:camera prst="orthographicFront"/>
              <a:lightRig rig="soft" dir="t">
                <a:rot lat="0" lon="0" rev="10800000"/>
              </a:lightRig>
            </a:scene3d>
            <a:sp3d>
              <a:bevelT w="27940" h="12700"/>
              <a:contourClr>
                <a:srgbClr val="DDDDDD"/>
              </a:contourClr>
            </a:sp3d>
          </a:bodyPr>
          <a:lstStyle/>
          <a:p>
            <a:pPr algn="ctr" fontAlgn="auto">
              <a:lnSpc>
                <a:spcPct val="50000"/>
              </a:lnSpc>
              <a:spcBef>
                <a:spcPts val="0"/>
              </a:spcBef>
              <a:spcAft>
                <a:spcPts val="0"/>
              </a:spcAft>
              <a:defRPr/>
            </a:pPr>
            <a:r>
              <a:rPr lang="fa-IR" sz="1200" b="1" spc="150" dirty="0">
                <a:ln w="11430"/>
                <a:solidFill>
                  <a:srgbClr val="F8F8F8"/>
                </a:solidFill>
                <a:effectLst>
                  <a:outerShdw blurRad="25400" algn="tl" rotWithShape="0">
                    <a:srgbClr val="000000">
                      <a:alpha val="43000"/>
                    </a:srgbClr>
                  </a:outerShdw>
                </a:effectLst>
              </a:rPr>
              <a:t>...................................</a:t>
            </a:r>
            <a:endParaRPr lang="en-US" sz="1200" b="1" spc="150" dirty="0">
              <a:ln w="11430"/>
              <a:solidFill>
                <a:srgbClr val="F8F8F8"/>
              </a:solidFill>
              <a:effectLst>
                <a:outerShdw blurRad="25400" algn="tl" rotWithShape="0">
                  <a:srgbClr val="000000">
                    <a:alpha val="43000"/>
                  </a:srgbClr>
                </a:outerShdw>
              </a:effectLst>
            </a:endParaRPr>
          </a:p>
        </p:txBody>
      </p:sp>
      <p:sp>
        <p:nvSpPr>
          <p:cNvPr id="21" name="Rounded Rectangle 20"/>
          <p:cNvSpPr/>
          <p:nvPr/>
        </p:nvSpPr>
        <p:spPr>
          <a:xfrm rot="5400000">
            <a:off x="8124417" y="4552525"/>
            <a:ext cx="1214446" cy="396156"/>
          </a:xfrm>
          <a:prstGeom prst="roundRect">
            <a:avLst>
              <a:gd name="adj" fmla="val 5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0" tIns="0" rIns="0" bIns="0" anchor="ctr" anchorCtr="1"/>
          <a:lstStyle/>
          <a:p>
            <a:pPr algn="ctr" fontAlgn="auto">
              <a:spcBef>
                <a:spcPts val="0"/>
              </a:spcBef>
              <a:spcAft>
                <a:spcPts val="0"/>
              </a:spcAft>
              <a:defRPr/>
            </a:pPr>
            <a:r>
              <a:rPr lang="fa-IR" sz="2000" b="1" dirty="0">
                <a:ln w="12700">
                  <a:noFill/>
                  <a:prstDash val="solid"/>
                </a:ln>
                <a:solidFill>
                  <a:sysClr val="windowText" lastClr="000000"/>
                </a:solidFill>
              </a:rPr>
              <a:t>استاد</a:t>
            </a:r>
            <a:endParaRPr lang="en-US" sz="2000" b="1" dirty="0">
              <a:ln w="12700">
                <a:noFill/>
                <a:prstDash val="solid"/>
              </a:ln>
              <a:solidFill>
                <a:sysClr val="windowText" lastClr="000000"/>
              </a:solidFill>
            </a:endParaRPr>
          </a:p>
        </p:txBody>
      </p:sp>
      <p:sp>
        <p:nvSpPr>
          <p:cNvPr id="24" name="Flowchart: Terminator 23"/>
          <p:cNvSpPr/>
          <p:nvPr/>
        </p:nvSpPr>
        <p:spPr>
          <a:xfrm>
            <a:off x="357158" y="4214818"/>
            <a:ext cx="3643338" cy="1143008"/>
          </a:xfrm>
          <a:prstGeom prst="flowChartTerminator">
            <a:avLst/>
          </a:prstGeom>
          <a:solidFill>
            <a:srgbClr val="FDFBFF"/>
          </a:solidFill>
          <a:ln>
            <a:solidFill>
              <a:srgbClr val="7030A0"/>
            </a:solidFill>
          </a:ln>
        </p:spPr>
        <p:style>
          <a:lnRef idx="1">
            <a:schemeClr val="accent1"/>
          </a:lnRef>
          <a:fillRef idx="2">
            <a:schemeClr val="accent1"/>
          </a:fillRef>
          <a:effectRef idx="1">
            <a:schemeClr val="accent1"/>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fa-IR" sz="2200" b="1" spc="50" dirty="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rPr>
              <a:t>علي مخصوصي </a:t>
            </a:r>
          </a:p>
          <a:p>
            <a:pPr algn="ctr" fontAlgn="auto">
              <a:spcBef>
                <a:spcPts val="0"/>
              </a:spcBef>
              <a:spcAft>
                <a:spcPts val="0"/>
              </a:spcAft>
              <a:defRPr/>
            </a:pPr>
            <a:r>
              <a:rPr lang="fa-IR" sz="2200" b="1" spc="50" dirty="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rPr>
              <a:t>محمود ترتك</a:t>
            </a:r>
            <a:endParaRPr lang="en-US" sz="2200" b="1" spc="50" dirty="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endParaRPr>
          </a:p>
        </p:txBody>
      </p:sp>
      <p:sp>
        <p:nvSpPr>
          <p:cNvPr id="25" name="Rounded Rectangle 24"/>
          <p:cNvSpPr/>
          <p:nvPr/>
        </p:nvSpPr>
        <p:spPr>
          <a:xfrm rot="5400000" flipV="1">
            <a:off x="-214346" y="4572008"/>
            <a:ext cx="1285884" cy="428628"/>
          </a:xfrm>
          <a:prstGeom prst="roundRect">
            <a:avLst>
              <a:gd name="adj" fmla="val 5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0" tIns="0" rIns="0" bIns="0" anchor="ctr" anchorCtr="1"/>
          <a:lstStyle/>
          <a:p>
            <a:pPr algn="ctr" fontAlgn="auto">
              <a:spcBef>
                <a:spcPts val="0"/>
              </a:spcBef>
              <a:spcAft>
                <a:spcPts val="0"/>
              </a:spcAft>
              <a:defRPr/>
            </a:pPr>
            <a:r>
              <a:rPr lang="fa-IR" b="1" dirty="0">
                <a:ln w="12700">
                  <a:noFill/>
                  <a:prstDash val="solid"/>
                </a:ln>
                <a:solidFill>
                  <a:sysClr val="windowText" lastClr="000000"/>
                </a:solidFill>
              </a:rPr>
              <a:t>تهیه كنندگان</a:t>
            </a:r>
            <a:endParaRPr lang="en-US" b="1" dirty="0">
              <a:ln w="12700">
                <a:noFill/>
                <a:prstDash val="solid"/>
              </a:ln>
              <a:solidFill>
                <a:sysClr val="windowText" lastClr="000000"/>
              </a:solidFill>
            </a:endParaRPr>
          </a:p>
        </p:txBody>
      </p:sp>
      <p:sp>
        <p:nvSpPr>
          <p:cNvPr id="3086" name="TextBox 28"/>
          <p:cNvSpPr txBox="1">
            <a:spLocks noChangeArrowheads="1"/>
          </p:cNvSpPr>
          <p:nvPr/>
        </p:nvSpPr>
        <p:spPr bwMode="auto">
          <a:xfrm>
            <a:off x="0" y="5873750"/>
            <a:ext cx="9144000" cy="523875"/>
          </a:xfrm>
          <a:prstGeom prst="rect">
            <a:avLst/>
          </a:prstGeom>
          <a:noFill/>
          <a:ln w="9525">
            <a:noFill/>
            <a:miter lim="800000"/>
            <a:headEnd/>
            <a:tailEnd/>
          </a:ln>
        </p:spPr>
        <p:txBody>
          <a:bodyPr>
            <a:spAutoFit/>
          </a:bodyPr>
          <a:lstStyle/>
          <a:p>
            <a:pPr algn="ctr">
              <a:defRPr/>
            </a:pPr>
            <a:r>
              <a:rPr lang="fa-IR" sz="2800" b="1" dirty="0">
                <a:latin typeface="Calibri" pitchFamily="34" charset="0"/>
                <a:cs typeface="+mn-cs"/>
              </a:rPr>
              <a:t>بهار 1390</a:t>
            </a:r>
            <a:endParaRPr lang="en-US" sz="2800" b="1" dirty="0">
              <a:latin typeface="Calibri" pitchFamily="34" charset="0"/>
              <a:cs typeface="+mn-cs"/>
            </a:endParaRPr>
          </a:p>
        </p:txBody>
      </p:sp>
      <p:sp>
        <p:nvSpPr>
          <p:cNvPr id="30" name="Rectangle 29"/>
          <p:cNvSpPr/>
          <p:nvPr/>
        </p:nvSpPr>
        <p:spPr>
          <a:xfrm flipV="1">
            <a:off x="566766" y="6429396"/>
            <a:ext cx="8077200" cy="45719"/>
          </a:xfrm>
          <a:prstGeom prst="rect">
            <a:avLst/>
          </a:prstGeom>
          <a:gradFill flip="none" rotWithShape="1">
            <a:gsLst>
              <a:gs pos="100000">
                <a:srgbClr val="DDEBCF">
                  <a:alpha val="0"/>
                </a:srgbClr>
              </a:gs>
              <a:gs pos="50000">
                <a:srgbClr val="9CB86E"/>
              </a:gs>
              <a:gs pos="100000">
                <a:srgbClr val="156B13"/>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Rectangle 30"/>
          <p:cNvSpPr/>
          <p:nvPr/>
        </p:nvSpPr>
        <p:spPr>
          <a:xfrm>
            <a:off x="1785966" y="6505597"/>
            <a:ext cx="5638800" cy="45719"/>
          </a:xfrm>
          <a:prstGeom prst="rect">
            <a:avLst/>
          </a:prstGeom>
          <a:gradFill flip="none" rotWithShape="1">
            <a:gsLst>
              <a:gs pos="100000">
                <a:srgbClr val="DDEBCF">
                  <a:alpha val="0"/>
                </a:srgbClr>
              </a:gs>
              <a:gs pos="50000">
                <a:srgbClr val="9CB86E"/>
              </a:gs>
              <a:gs pos="100000">
                <a:srgbClr val="156B13"/>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31"/>
          <p:cNvSpPr/>
          <p:nvPr/>
        </p:nvSpPr>
        <p:spPr>
          <a:xfrm>
            <a:off x="2928966" y="6581797"/>
            <a:ext cx="3352800" cy="45719"/>
          </a:xfrm>
          <a:prstGeom prst="rect">
            <a:avLst/>
          </a:prstGeom>
          <a:gradFill flip="none" rotWithShape="1">
            <a:gsLst>
              <a:gs pos="100000">
                <a:srgbClr val="DDEBCF">
                  <a:alpha val="0"/>
                </a:srgbClr>
              </a:gs>
              <a:gs pos="50000">
                <a:srgbClr val="9CB86E"/>
              </a:gs>
              <a:gs pos="100000">
                <a:srgbClr val="156B13"/>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Slide Number Placeholder 14"/>
          <p:cNvSpPr>
            <a:spLocks noGrp="1"/>
          </p:cNvSpPr>
          <p:nvPr>
            <p:ph type="sldNum" sz="quarter" idx="12"/>
          </p:nvPr>
        </p:nvSpPr>
        <p:spPr/>
        <p:txBody>
          <a:bodyPr/>
          <a:lstStyle/>
          <a:p>
            <a:pPr>
              <a:defRPr/>
            </a:pPr>
            <a:fld id="{A0B33F82-7604-4B9E-916A-F29F855C4292}" type="slidenum">
              <a:rPr lang="en-US"/>
              <a:pPr>
                <a:defRPr/>
              </a:pPr>
              <a:t>2</a:t>
            </a:fld>
            <a:endParaRPr lang="en-US"/>
          </a:p>
        </p:txBody>
      </p:sp>
    </p:spTree>
  </p:cSld>
  <p:clrMapOvr>
    <a:masterClrMapping/>
  </p:clrMapOvr>
  <p:transition>
    <p:push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1DCD3C0-4E43-449C-9DE0-40F54D1B490C}" type="slidenum">
              <a:rPr lang="en-US"/>
              <a:pPr>
                <a:defRPr/>
              </a:pPr>
              <a:t>20</a:t>
            </a:fld>
            <a:endParaRPr lang="en-US"/>
          </a:p>
        </p:txBody>
      </p:sp>
      <p:sp>
        <p:nvSpPr>
          <p:cNvPr id="21507" name="Rectangle 2"/>
          <p:cNvSpPr>
            <a:spLocks noGrp="1" noChangeArrowheads="1"/>
          </p:cNvSpPr>
          <p:nvPr>
            <p:ph type="title"/>
          </p:nvPr>
        </p:nvSpPr>
        <p:spPr/>
        <p:txBody>
          <a:bodyPr/>
          <a:lstStyle/>
          <a:p>
            <a:pPr rtl="1" eaLnBrk="1" hangingPunct="1"/>
            <a:r>
              <a:rPr lang="fa-IR" smtClean="0">
                <a:solidFill>
                  <a:srgbClr val="FF0000"/>
                </a:solidFill>
              </a:rPr>
              <a:t>تبادل اطلاعات</a:t>
            </a:r>
            <a:endParaRPr lang="en-US" smtClean="0">
              <a:solidFill>
                <a:srgbClr val="FF0000"/>
              </a:solidFill>
            </a:endParaRPr>
          </a:p>
        </p:txBody>
      </p:sp>
      <p:sp>
        <p:nvSpPr>
          <p:cNvPr id="12" name="AutoShape 4"/>
          <p:cNvSpPr>
            <a:spLocks noChangeArrowheads="1"/>
          </p:cNvSpPr>
          <p:nvPr/>
        </p:nvSpPr>
        <p:spPr bwMode="blackWhite">
          <a:xfrm>
            <a:off x="642938" y="1500188"/>
            <a:ext cx="8001000" cy="990600"/>
          </a:xfrm>
          <a:prstGeom prst="roundRect">
            <a:avLst>
              <a:gd name="adj" fmla="val 9106"/>
            </a:avLst>
          </a:prstGeom>
          <a:gradFill rotWithShape="1">
            <a:gsLst>
              <a:gs pos="0">
                <a:schemeClr val="accent1"/>
              </a:gs>
              <a:gs pos="100000">
                <a:schemeClr val="accent1">
                  <a:gamma/>
                  <a:shade val="46275"/>
                  <a:invGamma/>
                </a:schemeClr>
              </a:gs>
            </a:gsLst>
            <a:lin ang="5400000" scaled="1"/>
          </a:gradFill>
          <a:ln w="25400">
            <a:solidFill>
              <a:schemeClr val="tx1"/>
            </a:solidFill>
            <a:round/>
            <a:headEnd/>
            <a:tailEnd/>
          </a:ln>
          <a:effectLst/>
        </p:spPr>
        <p:txBody>
          <a:bodyPr wrap="none" anchor="ctr"/>
          <a:lstStyle/>
          <a:p>
            <a:pPr algn="ctr" eaLnBrk="0" hangingPunct="0">
              <a:defRPr/>
            </a:pPr>
            <a:r>
              <a:rPr lang="fa-IR" sz="2800" b="1" dirty="0">
                <a:solidFill>
                  <a:schemeClr val="bg1"/>
                </a:solidFill>
                <a:latin typeface="Arial" pitchFamily="34" charset="0"/>
                <a:cs typeface="B Nazanin" pitchFamily="2" charset="-78"/>
              </a:rPr>
              <a:t>اطلاعات مرتبط با عملکرد سازمان را با کارکنان در میان بگذارید.</a:t>
            </a:r>
            <a:endParaRPr lang="en-US" sz="2400" dirty="0">
              <a:solidFill>
                <a:schemeClr val="bg1"/>
              </a:solidFill>
              <a:latin typeface="Arial" pitchFamily="34" charset="0"/>
              <a:cs typeface="Arial" pitchFamily="34" charset="0"/>
            </a:endParaRPr>
          </a:p>
        </p:txBody>
      </p:sp>
      <p:sp>
        <p:nvSpPr>
          <p:cNvPr id="21509" name="AutoShape 5"/>
          <p:cNvSpPr>
            <a:spLocks noChangeArrowheads="1"/>
          </p:cNvSpPr>
          <p:nvPr/>
        </p:nvSpPr>
        <p:spPr bwMode="blackWhite">
          <a:xfrm>
            <a:off x="642938" y="2652713"/>
            <a:ext cx="7929562" cy="990600"/>
          </a:xfrm>
          <a:prstGeom prst="roundRect">
            <a:avLst>
              <a:gd name="adj" fmla="val 9106"/>
            </a:avLst>
          </a:prstGeom>
          <a:gradFill rotWithShape="1">
            <a:gsLst>
              <a:gs pos="0">
                <a:srgbClr val="699D5F"/>
              </a:gs>
              <a:gs pos="100000">
                <a:srgbClr val="31492C"/>
              </a:gs>
            </a:gsLst>
            <a:lin ang="5400000" scaled="1"/>
          </a:gradFill>
          <a:ln w="25400">
            <a:solidFill>
              <a:schemeClr val="tx1"/>
            </a:solidFill>
            <a:round/>
            <a:headEnd/>
            <a:tailEnd/>
          </a:ln>
        </p:spPr>
        <p:txBody>
          <a:bodyPr wrap="none" anchor="ctr"/>
          <a:lstStyle/>
          <a:p>
            <a:pPr algn="ctr" rtl="1">
              <a:lnSpc>
                <a:spcPct val="130000"/>
              </a:lnSpc>
            </a:pPr>
            <a:r>
              <a:rPr lang="fa-IR" sz="2800" b="1">
                <a:solidFill>
                  <a:schemeClr val="bg1"/>
                </a:solidFill>
                <a:cs typeface="B Nazanin" pitchFamily="2" charset="-78"/>
              </a:rPr>
              <a:t>به افراد در شناخت کسب و کار کمک کنید.</a:t>
            </a:r>
          </a:p>
        </p:txBody>
      </p:sp>
      <p:sp>
        <p:nvSpPr>
          <p:cNvPr id="14" name="AutoShape 6"/>
          <p:cNvSpPr>
            <a:spLocks noChangeArrowheads="1"/>
          </p:cNvSpPr>
          <p:nvPr/>
        </p:nvSpPr>
        <p:spPr bwMode="blackWhite">
          <a:xfrm>
            <a:off x="685800" y="3795713"/>
            <a:ext cx="7958138" cy="990600"/>
          </a:xfrm>
          <a:prstGeom prst="roundRect">
            <a:avLst>
              <a:gd name="adj" fmla="val 9106"/>
            </a:avLst>
          </a:prstGeom>
          <a:gradFill rotWithShape="1">
            <a:gsLst>
              <a:gs pos="0">
                <a:schemeClr val="accent2"/>
              </a:gs>
              <a:gs pos="100000">
                <a:schemeClr val="accent2">
                  <a:gamma/>
                  <a:shade val="46275"/>
                  <a:invGamma/>
                </a:schemeClr>
              </a:gs>
            </a:gsLst>
            <a:lin ang="5400000" scaled="1"/>
          </a:gradFill>
          <a:ln w="25400">
            <a:solidFill>
              <a:schemeClr val="tx1"/>
            </a:solidFill>
            <a:round/>
            <a:headEnd/>
            <a:tailEnd/>
          </a:ln>
          <a:effectLst/>
        </p:spPr>
        <p:txBody>
          <a:bodyPr wrap="none" anchor="ctr"/>
          <a:lstStyle/>
          <a:p>
            <a:pPr algn="ctr" rtl="1">
              <a:lnSpc>
                <a:spcPct val="130000"/>
              </a:lnSpc>
              <a:defRPr/>
            </a:pPr>
            <a:r>
              <a:rPr lang="fa-IR" sz="2800" b="1" dirty="0">
                <a:solidFill>
                  <a:schemeClr val="bg1"/>
                </a:solidFill>
                <a:latin typeface="Arial" pitchFamily="34" charset="0"/>
                <a:cs typeface="B Nazanin" pitchFamily="2" charset="-78"/>
              </a:rPr>
              <a:t>از طریق تبادل اطلاعات با کارکنان اعتمادسازی کنید.</a:t>
            </a:r>
          </a:p>
        </p:txBody>
      </p:sp>
      <p:sp>
        <p:nvSpPr>
          <p:cNvPr id="16" name="AutoShape 6"/>
          <p:cNvSpPr>
            <a:spLocks noChangeArrowheads="1"/>
          </p:cNvSpPr>
          <p:nvPr/>
        </p:nvSpPr>
        <p:spPr bwMode="blackWhite">
          <a:xfrm>
            <a:off x="642910" y="4929198"/>
            <a:ext cx="7958166" cy="990600"/>
          </a:xfrm>
          <a:prstGeom prst="roundRect">
            <a:avLst>
              <a:gd name="adj" fmla="val 9106"/>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rtl="1">
              <a:lnSpc>
                <a:spcPct val="130000"/>
              </a:lnSpc>
              <a:defRPr/>
            </a:pPr>
            <a:r>
              <a:rPr lang="fa-IR" sz="2800" b="1" dirty="0">
                <a:solidFill>
                  <a:schemeClr val="bg1"/>
                </a:solidFill>
                <a:latin typeface="Arial" pitchFamily="34" charset="0"/>
              </a:rPr>
              <a:t>امکان خودنظارتی را فراهم کنید.</a:t>
            </a:r>
            <a:endParaRPr lang="en-US" sz="2800" b="1" dirty="0">
              <a:solidFill>
                <a:schemeClr val="bg1"/>
              </a:solidFill>
              <a:latin typeface="Arial" pitchFamily="34" charset="0"/>
            </a:endParaRPr>
          </a:p>
        </p:txBody>
      </p:sp>
    </p:spTree>
  </p:cSld>
  <p:clrMapOvr>
    <a:masterClrMapping/>
  </p:clrMapOvr>
  <p:transition>
    <p:push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A47334A3-A61B-49B8-82AD-992856C19046}" type="slidenum">
              <a:rPr lang="en-US"/>
              <a:pPr>
                <a:defRPr/>
              </a:pPr>
              <a:t>21</a:t>
            </a:fld>
            <a:endParaRPr lang="en-US"/>
          </a:p>
        </p:txBody>
      </p:sp>
      <p:sp>
        <p:nvSpPr>
          <p:cNvPr id="22531" name="Rectangle 2"/>
          <p:cNvSpPr>
            <a:spLocks noGrp="1" noChangeArrowheads="1"/>
          </p:cNvSpPr>
          <p:nvPr>
            <p:ph type="title"/>
          </p:nvPr>
        </p:nvSpPr>
        <p:spPr/>
        <p:txBody>
          <a:bodyPr/>
          <a:lstStyle/>
          <a:p>
            <a:pPr rtl="1" eaLnBrk="1" hangingPunct="1"/>
            <a:r>
              <a:rPr lang="fa-IR" smtClean="0">
                <a:solidFill>
                  <a:srgbClr val="FF0000"/>
                </a:solidFill>
              </a:rPr>
              <a:t>ایجاد استقلال ساختاری</a:t>
            </a:r>
            <a:endParaRPr lang="en-US" smtClean="0">
              <a:solidFill>
                <a:srgbClr val="FF0000"/>
              </a:solidFill>
            </a:endParaRPr>
          </a:p>
        </p:txBody>
      </p:sp>
      <p:sp>
        <p:nvSpPr>
          <p:cNvPr id="22532" name="Rectangle 3"/>
          <p:cNvSpPr>
            <a:spLocks noGrp="1" noChangeArrowheads="1"/>
          </p:cNvSpPr>
          <p:nvPr>
            <p:ph type="body" idx="1"/>
          </p:nvPr>
        </p:nvSpPr>
        <p:spPr>
          <a:xfrm>
            <a:off x="179388" y="1600200"/>
            <a:ext cx="8640762" cy="4525963"/>
          </a:xfrm>
        </p:spPr>
        <p:txBody>
          <a:bodyPr/>
          <a:lstStyle/>
          <a:p>
            <a:pPr algn="r" rtl="1" eaLnBrk="1" hangingPunct="1">
              <a:lnSpc>
                <a:spcPct val="130000"/>
              </a:lnSpc>
              <a:buFontTx/>
              <a:buNone/>
            </a:pPr>
            <a:r>
              <a:rPr lang="fa-IR" sz="3000" b="1" smtClean="0">
                <a:solidFill>
                  <a:schemeClr val="tx2"/>
                </a:solidFill>
              </a:rPr>
              <a:t>چشم انداز روشنی ایجاد کنید و تصاویر کوچک دستیابی به آن را مشخص کنید.</a:t>
            </a:r>
          </a:p>
          <a:p>
            <a:pPr algn="r" rtl="1" eaLnBrk="1" hangingPunct="1">
              <a:lnSpc>
                <a:spcPct val="130000"/>
              </a:lnSpc>
              <a:buFontTx/>
              <a:buNone/>
            </a:pPr>
            <a:r>
              <a:rPr lang="fa-IR" sz="3000" b="1" smtClean="0">
                <a:solidFill>
                  <a:schemeClr val="tx2"/>
                </a:solidFill>
              </a:rPr>
              <a:t>قواعد تصمیم گیری جدیدی ایجاد کنید که حامی توانمندسازی باشد.</a:t>
            </a:r>
          </a:p>
          <a:p>
            <a:pPr algn="r" rtl="1" eaLnBrk="1" hangingPunct="1">
              <a:lnSpc>
                <a:spcPct val="130000"/>
              </a:lnSpc>
              <a:buFontTx/>
              <a:buNone/>
            </a:pPr>
            <a:r>
              <a:rPr lang="fa-IR" sz="3000" b="1" smtClean="0">
                <a:solidFill>
                  <a:schemeClr val="tx2"/>
                </a:solidFill>
              </a:rPr>
              <a:t>با همکاری مبتنی بر اعتماد، هدفها و نقشها را روشن کنید.</a:t>
            </a:r>
          </a:p>
          <a:p>
            <a:pPr algn="r" rtl="1" eaLnBrk="1" hangingPunct="1">
              <a:lnSpc>
                <a:spcPct val="130000"/>
              </a:lnSpc>
              <a:buFontTx/>
              <a:buNone/>
            </a:pPr>
            <a:r>
              <a:rPr lang="fa-IR" sz="3000" b="1" smtClean="0">
                <a:solidFill>
                  <a:schemeClr val="tx2"/>
                </a:solidFill>
              </a:rPr>
              <a:t>فرایندهای مدیریت عملکرد توانمندساز ایجاد کنید.</a:t>
            </a:r>
          </a:p>
          <a:p>
            <a:pPr algn="r" rtl="1" eaLnBrk="1" hangingPunct="1">
              <a:lnSpc>
                <a:spcPct val="130000"/>
              </a:lnSpc>
              <a:buFontTx/>
              <a:buNone/>
            </a:pPr>
            <a:r>
              <a:rPr lang="fa-IR" sz="3000" b="1" smtClean="0">
                <a:solidFill>
                  <a:schemeClr val="tx2"/>
                </a:solidFill>
              </a:rPr>
              <a:t>آموزش ضمن خدمت را افزایش دهید.</a:t>
            </a:r>
            <a:endParaRPr lang="en-US" sz="3000" b="1" smtClean="0">
              <a:solidFill>
                <a:schemeClr val="tx2"/>
              </a:solidFill>
            </a:endParaRPr>
          </a:p>
        </p:txBody>
      </p:sp>
    </p:spTree>
  </p:cSld>
  <p:clrMapOvr>
    <a:masterClrMapping/>
  </p:clrMapOvr>
  <p:transition>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76D6547F-EFEA-43CE-8FEA-12B645C615B2}" type="slidenum">
              <a:rPr lang="en-US"/>
              <a:pPr>
                <a:defRPr/>
              </a:pPr>
              <a:t>22</a:t>
            </a:fld>
            <a:endParaRPr lang="en-US"/>
          </a:p>
        </p:txBody>
      </p:sp>
      <p:sp>
        <p:nvSpPr>
          <p:cNvPr id="23555" name="Rectangle 2"/>
          <p:cNvSpPr>
            <a:spLocks noGrp="1" noChangeArrowheads="1"/>
          </p:cNvSpPr>
          <p:nvPr>
            <p:ph type="title"/>
          </p:nvPr>
        </p:nvSpPr>
        <p:spPr/>
        <p:txBody>
          <a:bodyPr/>
          <a:lstStyle/>
          <a:p>
            <a:pPr rtl="1" eaLnBrk="1" hangingPunct="1"/>
            <a:r>
              <a:rPr lang="fa-IR" sz="3600" smtClean="0">
                <a:solidFill>
                  <a:srgbClr val="FF0000"/>
                </a:solidFill>
              </a:rPr>
              <a:t>سلسله مراتب را با تيمهاي كاري جايگزين كنيم</a:t>
            </a:r>
            <a:endParaRPr lang="en-US" sz="3600" smtClean="0">
              <a:solidFill>
                <a:srgbClr val="FF0000"/>
              </a:solidFill>
            </a:endParaRPr>
          </a:p>
        </p:txBody>
      </p:sp>
      <p:grpSp>
        <p:nvGrpSpPr>
          <p:cNvPr id="23556" name="Group 3"/>
          <p:cNvGrpSpPr>
            <a:grpSpLocks/>
          </p:cNvGrpSpPr>
          <p:nvPr/>
        </p:nvGrpSpPr>
        <p:grpSpPr bwMode="auto">
          <a:xfrm>
            <a:off x="1214438" y="1857375"/>
            <a:ext cx="2170112" cy="4035425"/>
            <a:chOff x="720" y="1296"/>
            <a:chExt cx="1367" cy="2542"/>
          </a:xfrm>
        </p:grpSpPr>
        <p:sp>
          <p:nvSpPr>
            <p:cNvPr id="23586" name="AutoShape 4"/>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w="9525">
              <a:noFill/>
              <a:round/>
              <a:headEnd/>
              <a:tailEnd/>
            </a:ln>
          </p:spPr>
          <p:txBody>
            <a:bodyPr wrap="none" anchor="ctr"/>
            <a:lstStyle/>
            <a:p>
              <a:endParaRPr lang="fa-IR"/>
            </a:p>
          </p:txBody>
        </p:sp>
        <p:sp>
          <p:nvSpPr>
            <p:cNvPr id="23587" name="AutoShape 5"/>
            <p:cNvSpPr>
              <a:spLocks noChangeArrowheads="1"/>
            </p:cNvSpPr>
            <p:nvPr/>
          </p:nvSpPr>
          <p:spPr bwMode="gray">
            <a:xfrm>
              <a:off x="741" y="1495"/>
              <a:ext cx="1322" cy="1766"/>
            </a:xfrm>
            <a:prstGeom prst="roundRect">
              <a:avLst>
                <a:gd name="adj" fmla="val 16667"/>
              </a:avLst>
            </a:prstGeom>
            <a:solidFill>
              <a:srgbClr val="3CA1E6"/>
            </a:solidFill>
            <a:ln w="9525">
              <a:noFill/>
              <a:round/>
              <a:headEnd/>
              <a:tailEnd/>
            </a:ln>
          </p:spPr>
          <p:txBody>
            <a:bodyPr wrap="none" anchor="ctr"/>
            <a:lstStyle/>
            <a:p>
              <a:endParaRPr lang="fa-IR"/>
            </a:p>
          </p:txBody>
        </p:sp>
        <p:sp>
          <p:nvSpPr>
            <p:cNvPr id="23588" name="AutoShape 6"/>
            <p:cNvSpPr>
              <a:spLocks noChangeArrowheads="1"/>
            </p:cNvSpPr>
            <p:nvPr/>
          </p:nvSpPr>
          <p:spPr bwMode="gray">
            <a:xfrm>
              <a:off x="752" y="2795"/>
              <a:ext cx="1304" cy="447"/>
            </a:xfrm>
            <a:prstGeom prst="roundRect">
              <a:avLst>
                <a:gd name="adj" fmla="val 50000"/>
              </a:avLst>
            </a:prstGeom>
            <a:gradFill rotWithShape="1">
              <a:gsLst>
                <a:gs pos="0">
                  <a:srgbClr val="3CA1E6">
                    <a:alpha val="0"/>
                  </a:srgbClr>
                </a:gs>
                <a:gs pos="100000">
                  <a:srgbClr val="9BCFF2"/>
                </a:gs>
              </a:gsLst>
              <a:lin ang="5400000" scaled="1"/>
            </a:gradFill>
            <a:ln w="9525">
              <a:noFill/>
              <a:round/>
              <a:headEnd/>
              <a:tailEnd/>
            </a:ln>
          </p:spPr>
          <p:txBody>
            <a:bodyPr wrap="none" anchor="ctr"/>
            <a:lstStyle/>
            <a:p>
              <a:endParaRPr lang="fa-IR"/>
            </a:p>
          </p:txBody>
        </p:sp>
        <p:sp>
          <p:nvSpPr>
            <p:cNvPr id="23589" name="AutoShape 7"/>
            <p:cNvSpPr>
              <a:spLocks noChangeArrowheads="1"/>
            </p:cNvSpPr>
            <p:nvPr/>
          </p:nvSpPr>
          <p:spPr bwMode="gray">
            <a:xfrm>
              <a:off x="752" y="1509"/>
              <a:ext cx="1304" cy="446"/>
            </a:xfrm>
            <a:prstGeom prst="roundRect">
              <a:avLst>
                <a:gd name="adj" fmla="val 50000"/>
              </a:avLst>
            </a:prstGeom>
            <a:gradFill rotWithShape="1">
              <a:gsLst>
                <a:gs pos="0">
                  <a:srgbClr val="BEE0F7"/>
                </a:gs>
                <a:gs pos="100000">
                  <a:srgbClr val="3CA1E6">
                    <a:alpha val="0"/>
                  </a:srgbClr>
                </a:gs>
              </a:gsLst>
              <a:lin ang="5400000" scaled="1"/>
            </a:gradFill>
            <a:ln w="9525">
              <a:noFill/>
              <a:round/>
              <a:headEnd/>
              <a:tailEnd/>
            </a:ln>
          </p:spPr>
          <p:txBody>
            <a:bodyPr wrap="none" anchor="ctr"/>
            <a:lstStyle/>
            <a:p>
              <a:endParaRPr lang="fa-IR"/>
            </a:p>
          </p:txBody>
        </p:sp>
        <p:sp>
          <p:nvSpPr>
            <p:cNvPr id="23590" name="AutoShape 8"/>
            <p:cNvSpPr>
              <a:spLocks noChangeArrowheads="1"/>
            </p:cNvSpPr>
            <p:nvPr/>
          </p:nvSpPr>
          <p:spPr bwMode="gray">
            <a:xfrm>
              <a:off x="724" y="3290"/>
              <a:ext cx="1363" cy="548"/>
            </a:xfrm>
            <a:prstGeom prst="roundRect">
              <a:avLst>
                <a:gd name="adj" fmla="val 40389"/>
              </a:avLst>
            </a:prstGeom>
            <a:gradFill rotWithShape="1">
              <a:gsLst>
                <a:gs pos="0">
                  <a:srgbClr val="729EB4"/>
                </a:gs>
                <a:gs pos="100000">
                  <a:schemeClr val="bg1"/>
                </a:gs>
              </a:gsLst>
              <a:lin ang="5400000" scaled="1"/>
            </a:gradFill>
            <a:ln w="9525">
              <a:noFill/>
              <a:round/>
              <a:headEnd/>
              <a:tailEnd/>
            </a:ln>
          </p:spPr>
          <p:txBody>
            <a:bodyPr wrap="none" anchor="ctr"/>
            <a:lstStyle/>
            <a:p>
              <a:endParaRPr lang="fa-IR"/>
            </a:p>
          </p:txBody>
        </p:sp>
        <p:sp>
          <p:nvSpPr>
            <p:cNvPr id="23591" name="AutoShape 9"/>
            <p:cNvSpPr>
              <a:spLocks noChangeArrowheads="1"/>
            </p:cNvSpPr>
            <p:nvPr/>
          </p:nvSpPr>
          <p:spPr bwMode="gray">
            <a:xfrm>
              <a:off x="752" y="3305"/>
              <a:ext cx="1304" cy="487"/>
            </a:xfrm>
            <a:prstGeom prst="roundRect">
              <a:avLst>
                <a:gd name="adj" fmla="val 50000"/>
              </a:avLst>
            </a:prstGeom>
            <a:gradFill rotWithShape="1">
              <a:gsLst>
                <a:gs pos="0">
                  <a:srgbClr val="7DAFD4"/>
                </a:gs>
                <a:gs pos="100000">
                  <a:schemeClr val="bg1"/>
                </a:gs>
              </a:gsLst>
              <a:lin ang="5400000" scaled="1"/>
            </a:gradFill>
            <a:ln w="9525">
              <a:noFill/>
              <a:round/>
              <a:headEnd/>
              <a:tailEnd/>
            </a:ln>
          </p:spPr>
          <p:txBody>
            <a:bodyPr wrap="none" anchor="ctr"/>
            <a:lstStyle/>
            <a:p>
              <a:endParaRPr lang="fa-IR"/>
            </a:p>
          </p:txBody>
        </p:sp>
        <p:grpSp>
          <p:nvGrpSpPr>
            <p:cNvPr id="23592" name="Group 10"/>
            <p:cNvGrpSpPr>
              <a:grpSpLocks/>
            </p:cNvGrpSpPr>
            <p:nvPr/>
          </p:nvGrpSpPr>
          <p:grpSpPr bwMode="auto">
            <a:xfrm>
              <a:off x="1189" y="1296"/>
              <a:ext cx="405" cy="405"/>
              <a:chOff x="1289" y="582"/>
              <a:chExt cx="668" cy="668"/>
            </a:xfrm>
          </p:grpSpPr>
          <p:sp>
            <p:nvSpPr>
              <p:cNvPr id="23595" name="Oval 11"/>
              <p:cNvSpPr>
                <a:spLocks noChangeArrowheads="1"/>
              </p:cNvSpPr>
              <p:nvPr/>
            </p:nvSpPr>
            <p:spPr bwMode="gray">
              <a:xfrm>
                <a:off x="1289" y="582"/>
                <a:ext cx="668" cy="668"/>
              </a:xfrm>
              <a:prstGeom prst="ellipse">
                <a:avLst/>
              </a:prstGeom>
              <a:solidFill>
                <a:srgbClr val="333333"/>
              </a:solidFill>
              <a:ln w="38100" algn="ctr">
                <a:noFill/>
                <a:round/>
                <a:headEnd/>
                <a:tailEnd/>
              </a:ln>
            </p:spPr>
            <p:txBody>
              <a:bodyPr anchor="ctr">
                <a:spAutoFit/>
              </a:bodyPr>
              <a:lstStyle/>
              <a:p>
                <a:endParaRPr lang="fa-IR"/>
              </a:p>
            </p:txBody>
          </p:sp>
          <p:sp>
            <p:nvSpPr>
              <p:cNvPr id="23596" name="Oval 12"/>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fa-IR"/>
              </a:p>
            </p:txBody>
          </p:sp>
          <p:sp>
            <p:nvSpPr>
              <p:cNvPr id="23597" name="Oval 13"/>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fa-IR"/>
              </a:p>
            </p:txBody>
          </p:sp>
          <p:sp>
            <p:nvSpPr>
              <p:cNvPr id="23598" name="Oval 14"/>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fa-IR"/>
              </a:p>
            </p:txBody>
          </p:sp>
          <p:sp>
            <p:nvSpPr>
              <p:cNvPr id="23599" name="Oval 15"/>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fa-IR"/>
              </a:p>
            </p:txBody>
          </p:sp>
        </p:grpSp>
        <p:sp>
          <p:nvSpPr>
            <p:cNvPr id="23593" name="Text Box 16"/>
            <p:cNvSpPr txBox="1">
              <a:spLocks noChangeArrowheads="1"/>
            </p:cNvSpPr>
            <p:nvPr/>
          </p:nvSpPr>
          <p:spPr bwMode="gray">
            <a:xfrm>
              <a:off x="1276" y="1354"/>
              <a:ext cx="223" cy="288"/>
            </a:xfrm>
            <a:prstGeom prst="rect">
              <a:avLst/>
            </a:prstGeom>
            <a:noFill/>
            <a:ln w="9525" algn="ctr">
              <a:noFill/>
              <a:miter lim="800000"/>
              <a:headEnd/>
              <a:tailEnd/>
            </a:ln>
          </p:spPr>
          <p:txBody>
            <a:bodyPr wrap="none">
              <a:spAutoFit/>
            </a:bodyPr>
            <a:lstStyle/>
            <a:p>
              <a:pPr algn="ctr"/>
              <a:r>
                <a:rPr lang="fa-IR" sz="2400">
                  <a:solidFill>
                    <a:srgbClr val="000000"/>
                  </a:solidFill>
                </a:rPr>
                <a:t>3</a:t>
              </a:r>
              <a:endParaRPr lang="en-US"/>
            </a:p>
          </p:txBody>
        </p:sp>
        <p:sp>
          <p:nvSpPr>
            <p:cNvPr id="23594" name="Text Box 17"/>
            <p:cNvSpPr txBox="1">
              <a:spLocks noChangeArrowheads="1"/>
            </p:cNvSpPr>
            <p:nvPr/>
          </p:nvSpPr>
          <p:spPr bwMode="gray">
            <a:xfrm>
              <a:off x="768" y="1776"/>
              <a:ext cx="1296" cy="1144"/>
            </a:xfrm>
            <a:prstGeom prst="rect">
              <a:avLst/>
            </a:prstGeom>
            <a:noFill/>
            <a:ln w="9525" algn="ctr">
              <a:noFill/>
              <a:miter lim="800000"/>
              <a:headEnd/>
              <a:tailEnd/>
            </a:ln>
          </p:spPr>
          <p:txBody>
            <a:bodyPr>
              <a:spAutoFit/>
            </a:bodyPr>
            <a:lstStyle/>
            <a:p>
              <a:pPr algn="ctr" rtl="1">
                <a:buFont typeface="Arial" charset="0"/>
                <a:buNone/>
              </a:pPr>
              <a:r>
                <a:rPr lang="fa-IR" sz="2800" b="1">
                  <a:solidFill>
                    <a:schemeClr val="tx2"/>
                  </a:solidFill>
                  <a:cs typeface="B Nazanin" pitchFamily="2" charset="-78"/>
                </a:rPr>
                <a:t>قدرت را کم کم از دست مدیران خارج کنید.</a:t>
              </a:r>
              <a:endParaRPr lang="en-US" sz="2800" b="1">
                <a:solidFill>
                  <a:schemeClr val="tx2"/>
                </a:solidFill>
                <a:cs typeface="B Nazanin" pitchFamily="2" charset="-78"/>
              </a:endParaRPr>
            </a:p>
          </p:txBody>
        </p:sp>
      </p:grpSp>
      <p:grpSp>
        <p:nvGrpSpPr>
          <p:cNvPr id="23557" name="Group 18"/>
          <p:cNvGrpSpPr>
            <a:grpSpLocks/>
          </p:cNvGrpSpPr>
          <p:nvPr/>
        </p:nvGrpSpPr>
        <p:grpSpPr bwMode="auto">
          <a:xfrm>
            <a:off x="3581400" y="1831975"/>
            <a:ext cx="2166938" cy="4035425"/>
            <a:chOff x="2208" y="1296"/>
            <a:chExt cx="1365" cy="2542"/>
          </a:xfrm>
        </p:grpSpPr>
        <p:sp>
          <p:nvSpPr>
            <p:cNvPr id="23573" name="AutoShape 19"/>
            <p:cNvSpPr>
              <a:spLocks noChangeArrowheads="1"/>
            </p:cNvSpPr>
            <p:nvPr/>
          </p:nvSpPr>
          <p:spPr bwMode="gray">
            <a:xfrm>
              <a:off x="2208" y="1490"/>
              <a:ext cx="1363" cy="1800"/>
            </a:xfrm>
            <a:prstGeom prst="roundRect">
              <a:avLst>
                <a:gd name="adj" fmla="val 17509"/>
              </a:avLst>
            </a:prstGeom>
            <a:gradFill rotWithShape="1">
              <a:gsLst>
                <a:gs pos="0">
                  <a:srgbClr val="34B034"/>
                </a:gs>
                <a:gs pos="100000">
                  <a:srgbClr val="3F8B4A"/>
                </a:gs>
              </a:gsLst>
              <a:lin ang="2700000" scaled="1"/>
            </a:gradFill>
            <a:ln w="9525">
              <a:noFill/>
              <a:round/>
              <a:headEnd/>
              <a:tailEnd/>
            </a:ln>
          </p:spPr>
          <p:txBody>
            <a:bodyPr wrap="none" anchor="ctr"/>
            <a:lstStyle/>
            <a:p>
              <a:endParaRPr lang="fa-IR"/>
            </a:p>
          </p:txBody>
        </p:sp>
        <p:sp>
          <p:nvSpPr>
            <p:cNvPr id="23574" name="AutoShape 20"/>
            <p:cNvSpPr>
              <a:spLocks noChangeArrowheads="1"/>
            </p:cNvSpPr>
            <p:nvPr/>
          </p:nvSpPr>
          <p:spPr bwMode="gray">
            <a:xfrm>
              <a:off x="2229" y="1495"/>
              <a:ext cx="1322" cy="1766"/>
            </a:xfrm>
            <a:prstGeom prst="roundRect">
              <a:avLst>
                <a:gd name="adj" fmla="val 16667"/>
              </a:avLst>
            </a:prstGeom>
            <a:solidFill>
              <a:srgbClr val="73E77E"/>
            </a:solidFill>
            <a:ln w="9525">
              <a:noFill/>
              <a:round/>
              <a:headEnd/>
              <a:tailEnd/>
            </a:ln>
          </p:spPr>
          <p:txBody>
            <a:bodyPr wrap="none" anchor="ctr"/>
            <a:lstStyle/>
            <a:p>
              <a:endParaRPr lang="fa-IR"/>
            </a:p>
          </p:txBody>
        </p:sp>
        <p:sp>
          <p:nvSpPr>
            <p:cNvPr id="23575" name="AutoShape 21"/>
            <p:cNvSpPr>
              <a:spLocks noChangeArrowheads="1"/>
            </p:cNvSpPr>
            <p:nvPr/>
          </p:nvSpPr>
          <p:spPr bwMode="gray">
            <a:xfrm>
              <a:off x="2240" y="2795"/>
              <a:ext cx="1304" cy="447"/>
            </a:xfrm>
            <a:prstGeom prst="roundRect">
              <a:avLst>
                <a:gd name="adj" fmla="val 50000"/>
              </a:avLst>
            </a:prstGeom>
            <a:gradFill rotWithShape="1">
              <a:gsLst>
                <a:gs pos="0">
                  <a:srgbClr val="73E77E"/>
                </a:gs>
                <a:gs pos="100000">
                  <a:srgbClr val="B3F2B9"/>
                </a:gs>
              </a:gsLst>
              <a:lin ang="5400000" scaled="1"/>
            </a:gradFill>
            <a:ln w="9525">
              <a:noFill/>
              <a:round/>
              <a:headEnd/>
              <a:tailEnd/>
            </a:ln>
          </p:spPr>
          <p:txBody>
            <a:bodyPr wrap="none" anchor="ctr"/>
            <a:lstStyle/>
            <a:p>
              <a:endParaRPr lang="fa-IR"/>
            </a:p>
          </p:txBody>
        </p:sp>
        <p:sp>
          <p:nvSpPr>
            <p:cNvPr id="23576" name="AutoShape 22"/>
            <p:cNvSpPr>
              <a:spLocks noChangeArrowheads="1"/>
            </p:cNvSpPr>
            <p:nvPr/>
          </p:nvSpPr>
          <p:spPr bwMode="gray">
            <a:xfrm>
              <a:off x="2240" y="1509"/>
              <a:ext cx="1304" cy="446"/>
            </a:xfrm>
            <a:prstGeom prst="roundRect">
              <a:avLst>
                <a:gd name="adj" fmla="val 50000"/>
              </a:avLst>
            </a:prstGeom>
            <a:gradFill rotWithShape="1">
              <a:gsLst>
                <a:gs pos="0">
                  <a:srgbClr val="D0F7D4"/>
                </a:gs>
                <a:gs pos="100000">
                  <a:srgbClr val="73E77E"/>
                </a:gs>
              </a:gsLst>
              <a:lin ang="5400000" scaled="1"/>
            </a:gradFill>
            <a:ln w="9525">
              <a:noFill/>
              <a:round/>
              <a:headEnd/>
              <a:tailEnd/>
            </a:ln>
          </p:spPr>
          <p:txBody>
            <a:bodyPr wrap="none" anchor="ctr"/>
            <a:lstStyle/>
            <a:p>
              <a:endParaRPr lang="fa-IR"/>
            </a:p>
          </p:txBody>
        </p:sp>
        <p:sp>
          <p:nvSpPr>
            <p:cNvPr id="23577" name="Oval 23"/>
            <p:cNvSpPr>
              <a:spLocks noChangeArrowheads="1"/>
            </p:cNvSpPr>
            <p:nvPr/>
          </p:nvSpPr>
          <p:spPr bwMode="gray">
            <a:xfrm>
              <a:off x="2677" y="1296"/>
              <a:ext cx="405" cy="405"/>
            </a:xfrm>
            <a:prstGeom prst="ellipse">
              <a:avLst/>
            </a:prstGeom>
            <a:solidFill>
              <a:srgbClr val="333333"/>
            </a:solidFill>
            <a:ln w="38100" algn="ctr">
              <a:noFill/>
              <a:round/>
              <a:headEnd/>
              <a:tailEnd/>
            </a:ln>
          </p:spPr>
          <p:txBody>
            <a:bodyPr anchor="ctr">
              <a:spAutoFit/>
            </a:bodyPr>
            <a:lstStyle/>
            <a:p>
              <a:endParaRPr lang="fa-IR"/>
            </a:p>
          </p:txBody>
        </p:sp>
        <p:sp>
          <p:nvSpPr>
            <p:cNvPr id="23578" name="Oval 24"/>
            <p:cNvSpPr>
              <a:spLocks noChangeArrowheads="1"/>
            </p:cNvSpPr>
            <p:nvPr/>
          </p:nvSpPr>
          <p:spPr bwMode="gray">
            <a:xfrm>
              <a:off x="2681" y="1299"/>
              <a:ext cx="392" cy="392"/>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fa-IR"/>
            </a:p>
          </p:txBody>
        </p:sp>
        <p:sp>
          <p:nvSpPr>
            <p:cNvPr id="23579" name="Oval 25"/>
            <p:cNvSpPr>
              <a:spLocks noChangeArrowheads="1"/>
            </p:cNvSpPr>
            <p:nvPr/>
          </p:nvSpPr>
          <p:spPr bwMode="gray">
            <a:xfrm>
              <a:off x="2686" y="1301"/>
              <a:ext cx="383" cy="383"/>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fa-IR"/>
            </a:p>
          </p:txBody>
        </p:sp>
        <p:sp>
          <p:nvSpPr>
            <p:cNvPr id="23580" name="Oval 26"/>
            <p:cNvSpPr>
              <a:spLocks noChangeArrowheads="1"/>
            </p:cNvSpPr>
            <p:nvPr/>
          </p:nvSpPr>
          <p:spPr bwMode="gray">
            <a:xfrm>
              <a:off x="2690" y="1305"/>
              <a:ext cx="364" cy="357"/>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fa-IR"/>
            </a:p>
          </p:txBody>
        </p:sp>
        <p:sp>
          <p:nvSpPr>
            <p:cNvPr id="23581" name="Oval 27"/>
            <p:cNvSpPr>
              <a:spLocks noChangeArrowheads="1"/>
            </p:cNvSpPr>
            <p:nvPr/>
          </p:nvSpPr>
          <p:spPr bwMode="gray">
            <a:xfrm>
              <a:off x="2712" y="1315"/>
              <a:ext cx="323" cy="290"/>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fa-IR"/>
            </a:p>
          </p:txBody>
        </p:sp>
        <p:sp>
          <p:nvSpPr>
            <p:cNvPr id="23582" name="Text Box 28"/>
            <p:cNvSpPr txBox="1">
              <a:spLocks noChangeArrowheads="1"/>
            </p:cNvSpPr>
            <p:nvPr/>
          </p:nvSpPr>
          <p:spPr bwMode="gray">
            <a:xfrm>
              <a:off x="2764" y="1354"/>
              <a:ext cx="223" cy="288"/>
            </a:xfrm>
            <a:prstGeom prst="rect">
              <a:avLst/>
            </a:prstGeom>
            <a:noFill/>
            <a:ln w="9525" algn="ctr">
              <a:noFill/>
              <a:miter lim="800000"/>
              <a:headEnd/>
              <a:tailEnd/>
            </a:ln>
          </p:spPr>
          <p:txBody>
            <a:bodyPr wrap="none">
              <a:spAutoFit/>
            </a:bodyPr>
            <a:lstStyle/>
            <a:p>
              <a:pPr algn="ctr"/>
              <a:r>
                <a:rPr lang="fa-IR" sz="2400">
                  <a:solidFill>
                    <a:srgbClr val="000000"/>
                  </a:solidFill>
                </a:rPr>
                <a:t>2</a:t>
              </a:r>
              <a:endParaRPr lang="en-US"/>
            </a:p>
          </p:txBody>
        </p:sp>
        <p:sp>
          <p:nvSpPr>
            <p:cNvPr id="23583" name="Text Box 29"/>
            <p:cNvSpPr txBox="1">
              <a:spLocks noChangeArrowheads="1"/>
            </p:cNvSpPr>
            <p:nvPr/>
          </p:nvSpPr>
          <p:spPr bwMode="gray">
            <a:xfrm>
              <a:off x="2256" y="1776"/>
              <a:ext cx="1296" cy="1144"/>
            </a:xfrm>
            <a:prstGeom prst="rect">
              <a:avLst/>
            </a:prstGeom>
            <a:noFill/>
            <a:ln w="9525" algn="ctr">
              <a:noFill/>
              <a:miter lim="800000"/>
              <a:headEnd/>
              <a:tailEnd/>
            </a:ln>
          </p:spPr>
          <p:txBody>
            <a:bodyPr>
              <a:spAutoFit/>
            </a:bodyPr>
            <a:lstStyle/>
            <a:p>
              <a:pPr algn="ctr" rtl="1">
                <a:buFont typeface="Arial" charset="0"/>
                <a:buNone/>
              </a:pPr>
              <a:r>
                <a:rPr lang="fa-IR" sz="2800" b="1">
                  <a:solidFill>
                    <a:schemeClr val="tx2"/>
                  </a:solidFill>
                  <a:cs typeface="B Nazanin" pitchFamily="2" charset="-78"/>
                </a:rPr>
                <a:t>تغییر را مورد تشویق و حمایت قرار دهید.</a:t>
              </a:r>
            </a:p>
          </p:txBody>
        </p:sp>
        <p:sp>
          <p:nvSpPr>
            <p:cNvPr id="23584" name="AutoShape 30"/>
            <p:cNvSpPr>
              <a:spLocks noChangeArrowheads="1"/>
            </p:cNvSpPr>
            <p:nvPr/>
          </p:nvSpPr>
          <p:spPr bwMode="gray">
            <a:xfrm>
              <a:off x="2210" y="3290"/>
              <a:ext cx="1363" cy="548"/>
            </a:xfrm>
            <a:prstGeom prst="roundRect">
              <a:avLst>
                <a:gd name="adj" fmla="val 40389"/>
              </a:avLst>
            </a:prstGeom>
            <a:gradFill rotWithShape="1">
              <a:gsLst>
                <a:gs pos="0">
                  <a:srgbClr val="58A4AE"/>
                </a:gs>
                <a:gs pos="100000">
                  <a:schemeClr val="bg1"/>
                </a:gs>
              </a:gsLst>
              <a:lin ang="5400000" scaled="1"/>
            </a:gradFill>
            <a:ln w="9525">
              <a:noFill/>
              <a:round/>
              <a:headEnd/>
              <a:tailEnd/>
            </a:ln>
          </p:spPr>
          <p:txBody>
            <a:bodyPr wrap="none" anchor="ctr"/>
            <a:lstStyle/>
            <a:p>
              <a:endParaRPr lang="fa-IR"/>
            </a:p>
          </p:txBody>
        </p:sp>
        <p:sp>
          <p:nvSpPr>
            <p:cNvPr id="23585" name="AutoShape 31"/>
            <p:cNvSpPr>
              <a:spLocks noChangeArrowheads="1"/>
            </p:cNvSpPr>
            <p:nvPr/>
          </p:nvSpPr>
          <p:spPr bwMode="gray">
            <a:xfrm>
              <a:off x="2238" y="3305"/>
              <a:ext cx="1304" cy="487"/>
            </a:xfrm>
            <a:prstGeom prst="roundRect">
              <a:avLst>
                <a:gd name="adj" fmla="val 50000"/>
              </a:avLst>
            </a:prstGeom>
            <a:gradFill rotWithShape="1">
              <a:gsLst>
                <a:gs pos="0">
                  <a:srgbClr val="72B2BB"/>
                </a:gs>
                <a:gs pos="100000">
                  <a:schemeClr val="bg1"/>
                </a:gs>
              </a:gsLst>
              <a:lin ang="5400000" scaled="1"/>
            </a:gradFill>
            <a:ln w="9525">
              <a:noFill/>
              <a:round/>
              <a:headEnd/>
              <a:tailEnd/>
            </a:ln>
          </p:spPr>
          <p:txBody>
            <a:bodyPr wrap="none" anchor="ctr"/>
            <a:lstStyle/>
            <a:p>
              <a:endParaRPr lang="fa-IR"/>
            </a:p>
          </p:txBody>
        </p:sp>
      </p:grpSp>
      <p:grpSp>
        <p:nvGrpSpPr>
          <p:cNvPr id="23558" name="Group 32"/>
          <p:cNvGrpSpPr>
            <a:grpSpLocks/>
          </p:cNvGrpSpPr>
          <p:nvPr/>
        </p:nvGrpSpPr>
        <p:grpSpPr bwMode="auto">
          <a:xfrm>
            <a:off x="5937250" y="1831975"/>
            <a:ext cx="2170113" cy="4035425"/>
            <a:chOff x="3692" y="1296"/>
            <a:chExt cx="1367" cy="2542"/>
          </a:xfrm>
        </p:grpSpPr>
        <p:sp>
          <p:nvSpPr>
            <p:cNvPr id="23559" name="AutoShape 33"/>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w="9525">
              <a:noFill/>
              <a:round/>
              <a:headEnd/>
              <a:tailEnd/>
            </a:ln>
          </p:spPr>
          <p:txBody>
            <a:bodyPr wrap="none" anchor="ctr"/>
            <a:lstStyle/>
            <a:p>
              <a:endParaRPr lang="fa-IR"/>
            </a:p>
          </p:txBody>
        </p:sp>
        <p:sp>
          <p:nvSpPr>
            <p:cNvPr id="23560" name="AutoShape 34"/>
            <p:cNvSpPr>
              <a:spLocks noChangeArrowheads="1"/>
            </p:cNvSpPr>
            <p:nvPr/>
          </p:nvSpPr>
          <p:spPr bwMode="gray">
            <a:xfrm>
              <a:off x="3717" y="1495"/>
              <a:ext cx="1322" cy="1766"/>
            </a:xfrm>
            <a:prstGeom prst="roundRect">
              <a:avLst>
                <a:gd name="adj" fmla="val 16667"/>
              </a:avLst>
            </a:prstGeom>
            <a:solidFill>
              <a:srgbClr val="E9E065"/>
            </a:solidFill>
            <a:ln w="9525">
              <a:noFill/>
              <a:round/>
              <a:headEnd/>
              <a:tailEnd/>
            </a:ln>
          </p:spPr>
          <p:txBody>
            <a:bodyPr wrap="none" anchor="ctr"/>
            <a:lstStyle/>
            <a:p>
              <a:endParaRPr lang="fa-IR"/>
            </a:p>
          </p:txBody>
        </p:sp>
        <p:sp>
          <p:nvSpPr>
            <p:cNvPr id="23561" name="AutoShape 35"/>
            <p:cNvSpPr>
              <a:spLocks noChangeArrowheads="1"/>
            </p:cNvSpPr>
            <p:nvPr/>
          </p:nvSpPr>
          <p:spPr bwMode="gray">
            <a:xfrm>
              <a:off x="3728" y="2795"/>
              <a:ext cx="1304" cy="447"/>
            </a:xfrm>
            <a:prstGeom prst="roundRect">
              <a:avLst>
                <a:gd name="adj" fmla="val 50000"/>
              </a:avLst>
            </a:prstGeom>
            <a:gradFill rotWithShape="1">
              <a:gsLst>
                <a:gs pos="0">
                  <a:srgbClr val="E9E065"/>
                </a:gs>
                <a:gs pos="100000">
                  <a:srgbClr val="F2EDA6"/>
                </a:gs>
              </a:gsLst>
              <a:lin ang="5400000" scaled="1"/>
            </a:gradFill>
            <a:ln w="9525">
              <a:noFill/>
              <a:round/>
              <a:headEnd/>
              <a:tailEnd/>
            </a:ln>
          </p:spPr>
          <p:txBody>
            <a:bodyPr wrap="none" anchor="ctr"/>
            <a:lstStyle/>
            <a:p>
              <a:endParaRPr lang="fa-IR"/>
            </a:p>
          </p:txBody>
        </p:sp>
        <p:sp>
          <p:nvSpPr>
            <p:cNvPr id="23562" name="AutoShape 36"/>
            <p:cNvSpPr>
              <a:spLocks noChangeArrowheads="1"/>
            </p:cNvSpPr>
            <p:nvPr/>
          </p:nvSpPr>
          <p:spPr bwMode="gray">
            <a:xfrm>
              <a:off x="3728" y="1509"/>
              <a:ext cx="1304" cy="446"/>
            </a:xfrm>
            <a:prstGeom prst="roundRect">
              <a:avLst>
                <a:gd name="adj" fmla="val 50000"/>
              </a:avLst>
            </a:prstGeom>
            <a:gradFill rotWithShape="1">
              <a:gsLst>
                <a:gs pos="0">
                  <a:srgbClr val="F8F5CC"/>
                </a:gs>
                <a:gs pos="100000">
                  <a:srgbClr val="E9E065"/>
                </a:gs>
              </a:gsLst>
              <a:lin ang="5400000" scaled="1"/>
            </a:gradFill>
            <a:ln w="9525">
              <a:noFill/>
              <a:round/>
              <a:headEnd/>
              <a:tailEnd/>
            </a:ln>
          </p:spPr>
          <p:txBody>
            <a:bodyPr wrap="none" anchor="ctr"/>
            <a:lstStyle/>
            <a:p>
              <a:endParaRPr lang="fa-IR"/>
            </a:p>
          </p:txBody>
        </p:sp>
        <p:grpSp>
          <p:nvGrpSpPr>
            <p:cNvPr id="23563" name="Group 37"/>
            <p:cNvGrpSpPr>
              <a:grpSpLocks/>
            </p:cNvGrpSpPr>
            <p:nvPr/>
          </p:nvGrpSpPr>
          <p:grpSpPr bwMode="auto">
            <a:xfrm>
              <a:off x="4165" y="1296"/>
              <a:ext cx="405" cy="405"/>
              <a:chOff x="1289" y="582"/>
              <a:chExt cx="668" cy="668"/>
            </a:xfrm>
          </p:grpSpPr>
          <p:sp>
            <p:nvSpPr>
              <p:cNvPr id="23568" name="Oval 38"/>
              <p:cNvSpPr>
                <a:spLocks noChangeArrowheads="1"/>
              </p:cNvSpPr>
              <p:nvPr/>
            </p:nvSpPr>
            <p:spPr bwMode="gray">
              <a:xfrm>
                <a:off x="1289" y="582"/>
                <a:ext cx="668" cy="668"/>
              </a:xfrm>
              <a:prstGeom prst="ellipse">
                <a:avLst/>
              </a:prstGeom>
              <a:solidFill>
                <a:srgbClr val="333333"/>
              </a:solidFill>
              <a:ln w="38100" algn="ctr">
                <a:noFill/>
                <a:round/>
                <a:headEnd/>
                <a:tailEnd/>
              </a:ln>
            </p:spPr>
            <p:txBody>
              <a:bodyPr anchor="ctr">
                <a:spAutoFit/>
              </a:bodyPr>
              <a:lstStyle/>
              <a:p>
                <a:endParaRPr lang="fa-IR"/>
              </a:p>
            </p:txBody>
          </p:sp>
          <p:sp>
            <p:nvSpPr>
              <p:cNvPr id="23569" name="Oval 39"/>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fa-IR"/>
              </a:p>
            </p:txBody>
          </p:sp>
          <p:sp>
            <p:nvSpPr>
              <p:cNvPr id="23570" name="Oval 40"/>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fa-IR"/>
              </a:p>
            </p:txBody>
          </p:sp>
          <p:sp>
            <p:nvSpPr>
              <p:cNvPr id="23571" name="Oval 41"/>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fa-IR"/>
              </a:p>
            </p:txBody>
          </p:sp>
          <p:sp>
            <p:nvSpPr>
              <p:cNvPr id="23572" name="Oval 42"/>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fa-IR"/>
              </a:p>
            </p:txBody>
          </p:sp>
        </p:grpSp>
        <p:sp>
          <p:nvSpPr>
            <p:cNvPr id="23564" name="Text Box 43"/>
            <p:cNvSpPr txBox="1">
              <a:spLocks noChangeArrowheads="1"/>
            </p:cNvSpPr>
            <p:nvPr/>
          </p:nvSpPr>
          <p:spPr bwMode="gray">
            <a:xfrm>
              <a:off x="4252" y="1354"/>
              <a:ext cx="223" cy="288"/>
            </a:xfrm>
            <a:prstGeom prst="rect">
              <a:avLst/>
            </a:prstGeom>
            <a:noFill/>
            <a:ln w="9525" algn="ctr">
              <a:noFill/>
              <a:miter lim="800000"/>
              <a:headEnd/>
              <a:tailEnd/>
            </a:ln>
          </p:spPr>
          <p:txBody>
            <a:bodyPr wrap="none">
              <a:spAutoFit/>
            </a:bodyPr>
            <a:lstStyle/>
            <a:p>
              <a:pPr algn="ctr"/>
              <a:r>
                <a:rPr lang="fa-IR" sz="2400">
                  <a:solidFill>
                    <a:srgbClr val="000000"/>
                  </a:solidFill>
                </a:rPr>
                <a:t>1</a:t>
              </a:r>
              <a:endParaRPr lang="en-US"/>
            </a:p>
          </p:txBody>
        </p:sp>
        <p:sp>
          <p:nvSpPr>
            <p:cNvPr id="23565" name="Text Box 44"/>
            <p:cNvSpPr txBox="1">
              <a:spLocks noChangeArrowheads="1"/>
            </p:cNvSpPr>
            <p:nvPr/>
          </p:nvSpPr>
          <p:spPr bwMode="gray">
            <a:xfrm>
              <a:off x="3744" y="1776"/>
              <a:ext cx="1296" cy="1246"/>
            </a:xfrm>
            <a:prstGeom prst="rect">
              <a:avLst/>
            </a:prstGeom>
            <a:noFill/>
            <a:ln w="9525" algn="ctr">
              <a:noFill/>
              <a:miter lim="800000"/>
              <a:headEnd/>
              <a:tailEnd/>
            </a:ln>
          </p:spPr>
          <p:txBody>
            <a:bodyPr>
              <a:spAutoFit/>
            </a:bodyPr>
            <a:lstStyle/>
            <a:p>
              <a:pPr algn="ctr" rtl="1">
                <a:lnSpc>
                  <a:spcPct val="150000"/>
                </a:lnSpc>
                <a:buFont typeface="Arial" charset="0"/>
                <a:buNone/>
              </a:pPr>
              <a:r>
                <a:rPr lang="fa-IR" sz="2800" b="1">
                  <a:solidFill>
                    <a:schemeClr val="tx2"/>
                  </a:solidFill>
                  <a:cs typeface="B Nazanin" pitchFamily="2" charset="-78"/>
                </a:rPr>
                <a:t>مهارتهای جدید آموزش دهید.</a:t>
              </a:r>
            </a:p>
          </p:txBody>
        </p:sp>
        <p:sp>
          <p:nvSpPr>
            <p:cNvPr id="23566" name="AutoShape 45"/>
            <p:cNvSpPr>
              <a:spLocks noChangeArrowheads="1"/>
            </p:cNvSpPr>
            <p:nvPr/>
          </p:nvSpPr>
          <p:spPr bwMode="gray">
            <a:xfrm>
              <a:off x="3692" y="3290"/>
              <a:ext cx="1363" cy="548"/>
            </a:xfrm>
            <a:prstGeom prst="roundRect">
              <a:avLst>
                <a:gd name="adj" fmla="val 40389"/>
              </a:avLst>
            </a:prstGeom>
            <a:gradFill rotWithShape="1">
              <a:gsLst>
                <a:gs pos="0">
                  <a:srgbClr val="99BACC"/>
                </a:gs>
                <a:gs pos="100000">
                  <a:schemeClr val="bg1"/>
                </a:gs>
              </a:gsLst>
              <a:lin ang="5400000" scaled="1"/>
            </a:gradFill>
            <a:ln w="9525">
              <a:noFill/>
              <a:round/>
              <a:headEnd/>
              <a:tailEnd/>
            </a:ln>
          </p:spPr>
          <p:txBody>
            <a:bodyPr wrap="none" anchor="ctr"/>
            <a:lstStyle/>
            <a:p>
              <a:endParaRPr lang="fa-IR"/>
            </a:p>
          </p:txBody>
        </p:sp>
        <p:sp>
          <p:nvSpPr>
            <p:cNvPr id="23567" name="AutoShape 46"/>
            <p:cNvSpPr>
              <a:spLocks noChangeArrowheads="1"/>
            </p:cNvSpPr>
            <p:nvPr/>
          </p:nvSpPr>
          <p:spPr bwMode="gray">
            <a:xfrm>
              <a:off x="3720" y="3305"/>
              <a:ext cx="1304" cy="487"/>
            </a:xfrm>
            <a:prstGeom prst="roundRect">
              <a:avLst>
                <a:gd name="adj" fmla="val 50000"/>
              </a:avLst>
            </a:prstGeom>
            <a:gradFill rotWithShape="1">
              <a:gsLst>
                <a:gs pos="0">
                  <a:srgbClr val="C8DAD4"/>
                </a:gs>
                <a:gs pos="100000">
                  <a:srgbClr val="FFFFFF"/>
                </a:gs>
              </a:gsLst>
              <a:lin ang="5400000" scaled="1"/>
            </a:gradFill>
            <a:ln w="9525">
              <a:noFill/>
              <a:round/>
              <a:headEnd/>
              <a:tailEnd/>
            </a:ln>
          </p:spPr>
          <p:txBody>
            <a:bodyPr wrap="none" anchor="ctr"/>
            <a:lstStyle/>
            <a:p>
              <a:endParaRPr lang="fa-IR"/>
            </a:p>
          </p:txBody>
        </p:sp>
      </p:grpSp>
    </p:spTree>
  </p:cSld>
  <p:clrMapOvr>
    <a:masterClrMapping/>
  </p:clrMapOvr>
  <p:transition>
    <p:cover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idx="4294967295"/>
          </p:nvPr>
        </p:nvSpPr>
        <p:spPr>
          <a:xfrm>
            <a:off x="0" y="336550"/>
            <a:ext cx="9144000" cy="1092200"/>
          </a:xfrm>
        </p:spPr>
        <p:txBody>
          <a:bodyPr/>
          <a:lstStyle/>
          <a:p>
            <a:pPr rtl="1" eaLnBrk="1" hangingPunct="1"/>
            <a:r>
              <a:rPr lang="fa-IR" sz="3600" smtClean="0">
                <a:solidFill>
                  <a:srgbClr val="FF0000"/>
                </a:solidFill>
              </a:rPr>
              <a:t>رويكردهاي توانمندسازي</a:t>
            </a:r>
            <a:r>
              <a:rPr lang="en-US" sz="3600" smtClean="0">
                <a:solidFill>
                  <a:srgbClr val="FF0000"/>
                </a:solidFill>
              </a:rPr>
              <a:t> </a:t>
            </a:r>
          </a:p>
        </p:txBody>
      </p:sp>
      <p:sp>
        <p:nvSpPr>
          <p:cNvPr id="11267" name="Rectangle 3"/>
          <p:cNvSpPr>
            <a:spLocks noChangeArrowheads="1"/>
          </p:cNvSpPr>
          <p:nvPr/>
        </p:nvSpPr>
        <p:spPr bwMode="auto">
          <a:xfrm>
            <a:off x="0" y="1214438"/>
            <a:ext cx="9144000" cy="5816600"/>
          </a:xfrm>
          <a:prstGeom prst="rect">
            <a:avLst/>
          </a:prstGeom>
          <a:noFill/>
          <a:ln w="9525">
            <a:noFill/>
            <a:miter lim="800000"/>
            <a:headEnd/>
            <a:tailEnd/>
          </a:ln>
        </p:spPr>
        <p:txBody>
          <a:bodyPr>
            <a:spAutoFit/>
          </a:bodyPr>
          <a:lstStyle/>
          <a:p>
            <a:pPr marL="533400" algn="just" rtl="1" fontAlgn="auto">
              <a:spcBef>
                <a:spcPts val="0"/>
              </a:spcBef>
              <a:spcAft>
                <a:spcPts val="0"/>
              </a:spcAft>
              <a:defRPr/>
            </a:pPr>
            <a:endParaRPr lang="fa-IR" sz="1600" b="1" dirty="0">
              <a:solidFill>
                <a:schemeClr val="tx2"/>
              </a:solidFill>
              <a:latin typeface="+mn-lt"/>
              <a:cs typeface="B Nazanin" pitchFamily="2" charset="-78"/>
            </a:endParaRPr>
          </a:p>
          <a:p>
            <a:pPr marL="533400" algn="just" rtl="1" fontAlgn="auto">
              <a:spcBef>
                <a:spcPts val="0"/>
              </a:spcBef>
              <a:spcAft>
                <a:spcPts val="0"/>
              </a:spcAft>
              <a:defRPr/>
            </a:pPr>
            <a:r>
              <a:rPr lang="fa-IR" sz="3200" b="1" dirty="0">
                <a:solidFill>
                  <a:schemeClr val="accent2"/>
                </a:solidFill>
                <a:latin typeface="+mn-lt"/>
                <a:cs typeface="B Nazanin" pitchFamily="2" charset="-78"/>
              </a:rPr>
              <a:t>الف)  رويكرد ارتباطي/ ساختاري</a:t>
            </a:r>
          </a:p>
          <a:p>
            <a:pPr marL="533400" algn="just" rtl="1" fontAlgn="auto">
              <a:spcBef>
                <a:spcPts val="0"/>
              </a:spcBef>
              <a:spcAft>
                <a:spcPts val="0"/>
              </a:spcAft>
              <a:defRPr/>
            </a:pPr>
            <a:endParaRPr lang="fa-IR" sz="1600" b="1" dirty="0">
              <a:solidFill>
                <a:schemeClr val="tx2"/>
              </a:solidFill>
              <a:latin typeface="+mn-lt"/>
              <a:cs typeface="B Nazanin" pitchFamily="2" charset="-78"/>
            </a:endParaRPr>
          </a:p>
          <a:p>
            <a:pPr marL="1436688" lvl="1" algn="just" rtl="1" fontAlgn="auto">
              <a:spcBef>
                <a:spcPts val="0"/>
              </a:spcBef>
              <a:spcAft>
                <a:spcPts val="0"/>
              </a:spcAft>
              <a:buFontTx/>
              <a:buChar char="o"/>
              <a:defRPr/>
            </a:pPr>
            <a:r>
              <a:rPr lang="fa-IR" sz="2800" b="1" dirty="0">
                <a:solidFill>
                  <a:schemeClr val="tx2"/>
                </a:solidFill>
                <a:latin typeface="+mn-lt"/>
                <a:cs typeface="B Nazanin" pitchFamily="2" charset="-78"/>
              </a:rPr>
              <a:t>  فرايند تقسيم قدرت مدير و تفويض اختيار و </a:t>
            </a:r>
          </a:p>
          <a:p>
            <a:pPr marL="1436688" lvl="1" algn="just" rtl="1" fontAlgn="auto">
              <a:spcBef>
                <a:spcPts val="0"/>
              </a:spcBef>
              <a:spcAft>
                <a:spcPts val="0"/>
              </a:spcAft>
              <a:defRPr/>
            </a:pPr>
            <a:r>
              <a:rPr lang="fa-IR" sz="2800" b="1" dirty="0">
                <a:solidFill>
                  <a:schemeClr val="tx2"/>
                </a:solidFill>
                <a:latin typeface="+mn-lt"/>
                <a:cs typeface="B Nazanin" pitchFamily="2" charset="-78"/>
              </a:rPr>
              <a:t>	انتقال قدرت به زير مجموعه</a:t>
            </a:r>
          </a:p>
          <a:p>
            <a:pPr marL="1436688" lvl="1" algn="just" rtl="1" fontAlgn="auto">
              <a:spcBef>
                <a:spcPts val="0"/>
              </a:spcBef>
              <a:spcAft>
                <a:spcPts val="0"/>
              </a:spcAft>
              <a:defRPr/>
            </a:pPr>
            <a:endParaRPr lang="fa-IR" sz="2000" b="1" dirty="0">
              <a:solidFill>
                <a:schemeClr val="tx2"/>
              </a:solidFill>
              <a:latin typeface="+mn-lt"/>
              <a:cs typeface="B Nazanin" pitchFamily="2" charset="-78"/>
            </a:endParaRPr>
          </a:p>
          <a:p>
            <a:pPr marL="1436688" lvl="1" algn="just" rtl="1" fontAlgn="auto">
              <a:spcBef>
                <a:spcPts val="0"/>
              </a:spcBef>
              <a:spcAft>
                <a:spcPts val="0"/>
              </a:spcAft>
              <a:buFontTx/>
              <a:buChar char="o"/>
              <a:defRPr/>
            </a:pPr>
            <a:r>
              <a:rPr lang="fa-IR" sz="2800" b="1" dirty="0">
                <a:solidFill>
                  <a:schemeClr val="tx2"/>
                </a:solidFill>
                <a:latin typeface="+mn-lt"/>
                <a:cs typeface="B Nazanin" pitchFamily="2" charset="-78"/>
              </a:rPr>
              <a:t>  نقش مافوق در اين رویکرد مهم است كه عبارت است از:</a:t>
            </a:r>
          </a:p>
          <a:p>
            <a:pPr marL="1616075" lvl="2" algn="just" rtl="1" fontAlgn="auto">
              <a:spcBef>
                <a:spcPts val="0"/>
              </a:spcBef>
              <a:spcAft>
                <a:spcPts val="0"/>
              </a:spcAft>
              <a:buFont typeface="Wingdings" pitchFamily="2" charset="2"/>
              <a:buChar char="§"/>
              <a:defRPr/>
            </a:pPr>
            <a:endParaRPr lang="fa-IR" sz="1200" b="1" dirty="0">
              <a:solidFill>
                <a:schemeClr val="tx2"/>
              </a:solidFill>
              <a:latin typeface="+mn-lt"/>
              <a:cs typeface="B Nazanin" pitchFamily="2" charset="-78"/>
            </a:endParaRPr>
          </a:p>
          <a:p>
            <a:pPr marL="2252663" lvl="4" algn="just" rtl="1" fontAlgn="auto">
              <a:spcBef>
                <a:spcPts val="0"/>
              </a:spcBef>
              <a:spcAft>
                <a:spcPts val="0"/>
              </a:spcAft>
              <a:buFont typeface="Wingdings" pitchFamily="2" charset="2"/>
              <a:buChar char="§"/>
              <a:defRPr/>
            </a:pPr>
            <a:r>
              <a:rPr lang="fa-IR" sz="2800" b="1" dirty="0">
                <a:solidFill>
                  <a:schemeClr val="tx2"/>
                </a:solidFill>
                <a:latin typeface="+mn-lt"/>
                <a:cs typeface="B Nazanin" pitchFamily="2" charset="-78"/>
              </a:rPr>
              <a:t>  ايجاد هدف مشترك بين خود و كاركنان</a:t>
            </a:r>
          </a:p>
          <a:p>
            <a:pPr marL="1338263" lvl="2" algn="just" rtl="1" fontAlgn="auto">
              <a:spcBef>
                <a:spcPts val="0"/>
              </a:spcBef>
              <a:spcAft>
                <a:spcPts val="0"/>
              </a:spcAft>
              <a:defRPr/>
            </a:pPr>
            <a:endParaRPr lang="fa-IR" sz="1200" b="1" dirty="0">
              <a:solidFill>
                <a:schemeClr val="tx2"/>
              </a:solidFill>
              <a:latin typeface="+mn-lt"/>
              <a:cs typeface="B Nazanin" pitchFamily="2" charset="-78"/>
            </a:endParaRPr>
          </a:p>
          <a:p>
            <a:pPr marL="2252663" lvl="4" algn="just" rtl="1" fontAlgn="auto">
              <a:spcBef>
                <a:spcPts val="0"/>
              </a:spcBef>
              <a:spcAft>
                <a:spcPts val="0"/>
              </a:spcAft>
              <a:buFont typeface="Wingdings" pitchFamily="2" charset="2"/>
              <a:buChar char="§"/>
              <a:defRPr/>
            </a:pPr>
            <a:r>
              <a:rPr lang="fa-IR" sz="2800" b="1" dirty="0">
                <a:solidFill>
                  <a:schemeClr val="tx2"/>
                </a:solidFill>
                <a:latin typeface="+mn-lt"/>
                <a:cs typeface="B Nazanin" pitchFamily="2" charset="-78"/>
              </a:rPr>
              <a:t>  تقويت احساس كاركنان در مورد توانمنديهاي خود</a:t>
            </a:r>
          </a:p>
          <a:p>
            <a:pPr marL="1338263" lvl="2" algn="just" rtl="1" fontAlgn="auto">
              <a:spcBef>
                <a:spcPts val="0"/>
              </a:spcBef>
              <a:spcAft>
                <a:spcPts val="0"/>
              </a:spcAft>
              <a:defRPr/>
            </a:pPr>
            <a:endParaRPr lang="fa-IR" sz="1200" b="1" dirty="0">
              <a:solidFill>
                <a:schemeClr val="tx2"/>
              </a:solidFill>
              <a:latin typeface="+mn-lt"/>
              <a:cs typeface="B Nazanin" pitchFamily="2" charset="-78"/>
            </a:endParaRPr>
          </a:p>
          <a:p>
            <a:pPr marL="2252663" lvl="4" algn="just" rtl="1" fontAlgn="auto">
              <a:spcBef>
                <a:spcPts val="0"/>
              </a:spcBef>
              <a:spcAft>
                <a:spcPts val="0"/>
              </a:spcAft>
              <a:buFont typeface="Wingdings" pitchFamily="2" charset="2"/>
              <a:buChar char="§"/>
              <a:defRPr/>
            </a:pPr>
            <a:r>
              <a:rPr lang="fa-IR" sz="2800" b="1" dirty="0">
                <a:solidFill>
                  <a:schemeClr val="tx2"/>
                </a:solidFill>
                <a:latin typeface="+mn-lt"/>
                <a:cs typeface="B Nazanin" pitchFamily="2" charset="-78"/>
              </a:rPr>
              <a:t>  تمركز بر استراتراتژي هايي كه خودگرداني و </a:t>
            </a:r>
          </a:p>
          <a:p>
            <a:pPr marL="533400" algn="just" rtl="1" fontAlgn="auto">
              <a:spcBef>
                <a:spcPts val="0"/>
              </a:spcBef>
              <a:spcAft>
                <a:spcPts val="0"/>
              </a:spcAft>
              <a:buFont typeface="Wingdings" pitchFamily="2" charset="2"/>
              <a:buNone/>
              <a:defRPr/>
            </a:pPr>
            <a:r>
              <a:rPr lang="fa-IR" sz="2800" b="1" dirty="0">
                <a:solidFill>
                  <a:schemeClr val="tx2"/>
                </a:solidFill>
                <a:latin typeface="+mn-lt"/>
                <a:cs typeface="B Nazanin" pitchFamily="2" charset="-78"/>
              </a:rPr>
              <a:t>	                 استقلال را در كاركنان تقويت مي كند.</a:t>
            </a:r>
            <a:r>
              <a:rPr lang="en-US" sz="2800" dirty="0">
                <a:solidFill>
                  <a:schemeClr val="tx2"/>
                </a:solidFill>
                <a:latin typeface="+mn-lt"/>
                <a:cs typeface="B Nazanin" pitchFamily="2" charset="-78"/>
              </a:rPr>
              <a:t> </a:t>
            </a:r>
            <a:r>
              <a:rPr lang="fa-IR" sz="2800" b="1" dirty="0">
                <a:solidFill>
                  <a:schemeClr val="tx2"/>
                </a:solidFill>
                <a:latin typeface="+mn-lt"/>
                <a:cs typeface="B Nazanin" pitchFamily="2" charset="-78"/>
              </a:rPr>
              <a:t>   </a:t>
            </a:r>
            <a:endParaRPr lang="en-US" sz="2800" b="1" dirty="0">
              <a:solidFill>
                <a:schemeClr val="tx2"/>
              </a:solidFill>
              <a:latin typeface="+mn-lt"/>
              <a:cs typeface="B Nazanin" pitchFamily="2" charset="-78"/>
            </a:endParaRPr>
          </a:p>
          <a:p>
            <a:pPr marL="1436688" lvl="1" algn="r" rtl="1" fontAlgn="auto">
              <a:spcBef>
                <a:spcPts val="0"/>
              </a:spcBef>
              <a:spcAft>
                <a:spcPts val="0"/>
              </a:spcAft>
              <a:defRPr/>
            </a:pPr>
            <a:endParaRPr lang="fa-IR" sz="2800" b="1" dirty="0">
              <a:solidFill>
                <a:srgbClr val="F5FA68"/>
              </a:solidFill>
              <a:latin typeface="+mn-lt"/>
            </a:endParaRPr>
          </a:p>
          <a:p>
            <a:pPr marL="1795463" lvl="3" algn="r" rtl="1" fontAlgn="auto">
              <a:spcBef>
                <a:spcPts val="0"/>
              </a:spcBef>
              <a:spcAft>
                <a:spcPts val="0"/>
              </a:spcAft>
              <a:buFont typeface="Wingdings" pitchFamily="2" charset="2"/>
              <a:buNone/>
              <a:defRPr/>
            </a:pPr>
            <a:r>
              <a:rPr lang="fa-IR" sz="2800" b="1" dirty="0">
                <a:solidFill>
                  <a:srgbClr val="F5FA68"/>
                </a:solidFill>
                <a:latin typeface="+mn-lt"/>
              </a:rPr>
              <a:t>   </a:t>
            </a:r>
            <a:endParaRPr lang="en-US" sz="2800" b="1" dirty="0">
              <a:solidFill>
                <a:srgbClr val="F5FA68"/>
              </a:solidFill>
              <a:latin typeface="+mn-lt"/>
            </a:endParaRPr>
          </a:p>
        </p:txBody>
      </p:sp>
      <p:sp>
        <p:nvSpPr>
          <p:cNvPr id="4" name="Slide Number Placeholder 3"/>
          <p:cNvSpPr>
            <a:spLocks noGrp="1"/>
          </p:cNvSpPr>
          <p:nvPr>
            <p:ph type="sldNum" sz="quarter" idx="12"/>
          </p:nvPr>
        </p:nvSpPr>
        <p:spPr/>
        <p:txBody>
          <a:bodyPr/>
          <a:lstStyle/>
          <a:p>
            <a:pPr>
              <a:defRPr/>
            </a:pPr>
            <a:fld id="{75B38C00-F5B3-4428-92CD-3941C5DE1057}" type="slidenum">
              <a:rPr lang="en-US"/>
              <a:pPr>
                <a:defRPr/>
              </a:pPr>
              <a:t>23</a:t>
            </a:fld>
            <a:endParaRPr lang="en-US"/>
          </a:p>
        </p:txBody>
      </p:sp>
    </p:spTree>
  </p:cSld>
  <p:clrMapOvr>
    <a:masterClrMapping/>
  </p:clrMapOvr>
  <p:transition>
    <p:cover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idx="4294967295"/>
          </p:nvPr>
        </p:nvSpPr>
        <p:spPr>
          <a:xfrm>
            <a:off x="0" y="336550"/>
            <a:ext cx="9144000" cy="1092200"/>
          </a:xfrm>
        </p:spPr>
        <p:txBody>
          <a:bodyPr/>
          <a:lstStyle/>
          <a:p>
            <a:pPr rtl="1" eaLnBrk="1" hangingPunct="1"/>
            <a:r>
              <a:rPr lang="fa-IR" sz="3600" smtClean="0">
                <a:solidFill>
                  <a:srgbClr val="FF0000"/>
                </a:solidFill>
              </a:rPr>
              <a:t>رويكردهاي توانمندسازي</a:t>
            </a:r>
            <a:endParaRPr lang="en-US" sz="3600" smtClean="0">
              <a:solidFill>
                <a:srgbClr val="FF0000"/>
              </a:solidFill>
            </a:endParaRPr>
          </a:p>
        </p:txBody>
      </p:sp>
      <p:sp>
        <p:nvSpPr>
          <p:cNvPr id="25603" name="Rectangle 3"/>
          <p:cNvSpPr>
            <a:spLocks noChangeArrowheads="1"/>
          </p:cNvSpPr>
          <p:nvPr/>
        </p:nvSpPr>
        <p:spPr bwMode="auto">
          <a:xfrm>
            <a:off x="0" y="1279525"/>
            <a:ext cx="9144000" cy="5078413"/>
          </a:xfrm>
          <a:prstGeom prst="rect">
            <a:avLst/>
          </a:prstGeom>
          <a:noFill/>
          <a:ln w="9525">
            <a:noFill/>
            <a:miter lim="800000"/>
            <a:headEnd/>
            <a:tailEnd/>
          </a:ln>
        </p:spPr>
        <p:txBody>
          <a:bodyPr>
            <a:spAutoFit/>
          </a:bodyPr>
          <a:lstStyle/>
          <a:p>
            <a:pPr marL="533400" algn="r" rtl="1"/>
            <a:r>
              <a:rPr lang="fa-IR" sz="1600" b="1">
                <a:solidFill>
                  <a:srgbClr val="FFFF00"/>
                </a:solidFill>
                <a:latin typeface="Calibri" pitchFamily="34" charset="0"/>
              </a:rPr>
              <a:t> </a:t>
            </a:r>
          </a:p>
          <a:p>
            <a:pPr marL="533400" algn="r" rtl="1"/>
            <a:r>
              <a:rPr lang="fa-IR" sz="2800" b="1">
                <a:solidFill>
                  <a:schemeClr val="accent2"/>
                </a:solidFill>
                <a:latin typeface="Calibri" pitchFamily="34" charset="0"/>
                <a:cs typeface="B Nazanin" pitchFamily="2" charset="-78"/>
              </a:rPr>
              <a:t> ب ) رويكرد انگيزشي</a:t>
            </a:r>
          </a:p>
          <a:p>
            <a:pPr marL="533400" algn="r" rtl="1"/>
            <a:endParaRPr lang="fa-IR" sz="2800" b="1">
              <a:solidFill>
                <a:schemeClr val="tx2"/>
              </a:solidFill>
              <a:latin typeface="Calibri" pitchFamily="34" charset="0"/>
              <a:cs typeface="B Nazanin" pitchFamily="2" charset="-78"/>
            </a:endParaRPr>
          </a:p>
          <a:p>
            <a:pPr marL="1436688" lvl="1" algn="r" rtl="1">
              <a:buFontTx/>
              <a:buChar char="o"/>
            </a:pPr>
            <a:r>
              <a:rPr lang="fa-IR" sz="2800" b="1">
                <a:solidFill>
                  <a:schemeClr val="tx2"/>
                </a:solidFill>
                <a:latin typeface="Calibri" pitchFamily="34" charset="0"/>
                <a:cs typeface="B Nazanin" pitchFamily="2" charset="-78"/>
              </a:rPr>
              <a:t>	تفويض اختيار يا تقسيم قدرت نمي تواند بصورت خودكار </a:t>
            </a:r>
          </a:p>
          <a:p>
            <a:pPr marL="533400" algn="r" rtl="1"/>
            <a:r>
              <a:rPr lang="fa-IR" sz="2800" b="1">
                <a:solidFill>
                  <a:schemeClr val="tx2"/>
                </a:solidFill>
                <a:latin typeface="Calibri" pitchFamily="34" charset="0"/>
                <a:cs typeface="B Nazanin" pitchFamily="2" charset="-78"/>
              </a:rPr>
              <a:t>	   	منجر به توانمندي كاركنان شود.</a:t>
            </a:r>
          </a:p>
          <a:p>
            <a:pPr marL="533400" algn="r" rtl="1"/>
            <a:endParaRPr lang="fa-IR" sz="2800" b="1">
              <a:solidFill>
                <a:schemeClr val="tx2"/>
              </a:solidFill>
              <a:latin typeface="Calibri" pitchFamily="34" charset="0"/>
              <a:cs typeface="B Nazanin" pitchFamily="2" charset="-78"/>
            </a:endParaRPr>
          </a:p>
          <a:p>
            <a:pPr marL="1974850" lvl="4" algn="r" rtl="1">
              <a:buFont typeface="Wingdings" pitchFamily="2" charset="2"/>
              <a:buChar char="§"/>
            </a:pPr>
            <a:r>
              <a:rPr lang="fa-IR" sz="2800" b="1">
                <a:solidFill>
                  <a:schemeClr val="tx2"/>
                </a:solidFill>
                <a:latin typeface="Calibri" pitchFamily="34" charset="0"/>
                <a:cs typeface="B Nazanin" pitchFamily="2" charset="-78"/>
              </a:rPr>
              <a:t>  رويكرد انگيزشي مبتني بر نيازهاي انسان</a:t>
            </a:r>
          </a:p>
          <a:p>
            <a:pPr marL="533400" algn="r" rtl="1"/>
            <a:endParaRPr lang="fa-IR" sz="2800" b="1">
              <a:solidFill>
                <a:schemeClr val="tx2"/>
              </a:solidFill>
              <a:latin typeface="Calibri" pitchFamily="34" charset="0"/>
              <a:cs typeface="B Nazanin" pitchFamily="2" charset="-78"/>
            </a:endParaRPr>
          </a:p>
          <a:p>
            <a:pPr marL="1974850" lvl="4" algn="r" rtl="1">
              <a:buFont typeface="Wingdings" pitchFamily="2" charset="2"/>
              <a:buChar char="§"/>
            </a:pPr>
            <a:r>
              <a:rPr lang="fa-IR" sz="2800" b="1">
                <a:solidFill>
                  <a:schemeClr val="tx2"/>
                </a:solidFill>
                <a:latin typeface="Calibri" pitchFamily="34" charset="0"/>
                <a:cs typeface="B Nazanin" pitchFamily="2" charset="-78"/>
              </a:rPr>
              <a:t>  توانمندسازي در اين رويكرد، به معنای ايجاد </a:t>
            </a:r>
          </a:p>
          <a:p>
            <a:pPr marL="1974850" lvl="4" algn="r" rtl="1"/>
            <a:r>
              <a:rPr lang="fa-IR" sz="2800" b="1">
                <a:solidFill>
                  <a:schemeClr val="tx2"/>
                </a:solidFill>
                <a:latin typeface="Calibri" pitchFamily="34" charset="0"/>
                <a:cs typeface="B Nazanin" pitchFamily="2" charset="-78"/>
              </a:rPr>
              <a:t>    شرايط لازم براي ارتقاي انگيزش افراد در انجام</a:t>
            </a:r>
          </a:p>
          <a:p>
            <a:pPr marL="1974850" lvl="4" algn="r" rtl="1"/>
            <a:r>
              <a:rPr lang="fa-IR" sz="2800" b="1">
                <a:solidFill>
                  <a:schemeClr val="tx2"/>
                </a:solidFill>
                <a:latin typeface="Calibri" pitchFamily="34" charset="0"/>
                <a:cs typeface="B Nazanin" pitchFamily="2" charset="-78"/>
              </a:rPr>
              <a:t>    وظايفشان از طريق كاهش ناتواني و درماندگي </a:t>
            </a:r>
          </a:p>
          <a:p>
            <a:pPr marL="1974850" lvl="4" algn="r" rtl="1"/>
            <a:r>
              <a:rPr lang="fa-IR" sz="2800" b="1">
                <a:solidFill>
                  <a:schemeClr val="tx2"/>
                </a:solidFill>
                <a:latin typeface="Calibri" pitchFamily="34" charset="0"/>
                <a:cs typeface="B Nazanin" pitchFamily="2" charset="-78"/>
              </a:rPr>
              <a:t>    در آنها است. </a:t>
            </a:r>
            <a:endParaRPr lang="en-US" sz="2800" b="1">
              <a:solidFill>
                <a:schemeClr val="tx2"/>
              </a:solidFill>
              <a:latin typeface="Calibri" pitchFamily="34" charset="0"/>
              <a:cs typeface="B Nazanin" pitchFamily="2" charset="-78"/>
            </a:endParaRPr>
          </a:p>
        </p:txBody>
      </p:sp>
      <p:sp>
        <p:nvSpPr>
          <p:cNvPr id="4" name="Slide Number Placeholder 3"/>
          <p:cNvSpPr>
            <a:spLocks noGrp="1"/>
          </p:cNvSpPr>
          <p:nvPr>
            <p:ph type="sldNum" sz="quarter" idx="12"/>
          </p:nvPr>
        </p:nvSpPr>
        <p:spPr/>
        <p:txBody>
          <a:bodyPr/>
          <a:lstStyle/>
          <a:p>
            <a:pPr>
              <a:defRPr/>
            </a:pPr>
            <a:fld id="{49644D6C-9CF8-4E42-ABEC-3A809C38CDE8}" type="slidenum">
              <a:rPr lang="en-US"/>
              <a:pPr>
                <a:defRPr/>
              </a:pPr>
              <a:t>24</a:t>
            </a:fld>
            <a:endParaRPr lang="en-US"/>
          </a:p>
        </p:txBody>
      </p:sp>
    </p:spTree>
  </p:cSld>
  <p:clrMapOvr>
    <a:masterClrMapping/>
  </p:clrMapOvr>
  <p:transition>
    <p:cover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idx="4294967295"/>
          </p:nvPr>
        </p:nvSpPr>
        <p:spPr>
          <a:xfrm>
            <a:off x="0" y="407988"/>
            <a:ext cx="9144000" cy="1092200"/>
          </a:xfrm>
        </p:spPr>
        <p:txBody>
          <a:bodyPr/>
          <a:lstStyle/>
          <a:p>
            <a:pPr rtl="1" eaLnBrk="1" hangingPunct="1"/>
            <a:r>
              <a:rPr lang="fa-IR" sz="3600" smtClean="0">
                <a:solidFill>
                  <a:srgbClr val="FF0000"/>
                </a:solidFill>
              </a:rPr>
              <a:t>رويكردهاي توانمندسازي</a:t>
            </a:r>
            <a:endParaRPr lang="en-US" sz="3600" smtClean="0">
              <a:solidFill>
                <a:srgbClr val="FF0000"/>
              </a:solidFill>
            </a:endParaRPr>
          </a:p>
        </p:txBody>
      </p:sp>
      <p:sp>
        <p:nvSpPr>
          <p:cNvPr id="18435" name="Rectangle 3"/>
          <p:cNvSpPr>
            <a:spLocks noChangeArrowheads="1"/>
          </p:cNvSpPr>
          <p:nvPr/>
        </p:nvSpPr>
        <p:spPr bwMode="auto">
          <a:xfrm>
            <a:off x="0" y="1831975"/>
            <a:ext cx="9144000" cy="4740275"/>
          </a:xfrm>
          <a:prstGeom prst="rect">
            <a:avLst/>
          </a:prstGeom>
          <a:noFill/>
          <a:ln w="9525">
            <a:noFill/>
            <a:miter lim="800000"/>
            <a:headEnd/>
            <a:tailEnd/>
          </a:ln>
        </p:spPr>
        <p:txBody>
          <a:bodyPr>
            <a:spAutoFit/>
          </a:bodyPr>
          <a:lstStyle/>
          <a:p>
            <a:pPr marL="533400" algn="r" rtl="1" fontAlgn="auto">
              <a:spcBef>
                <a:spcPts val="0"/>
              </a:spcBef>
              <a:spcAft>
                <a:spcPts val="0"/>
              </a:spcAft>
              <a:defRPr/>
            </a:pPr>
            <a:r>
              <a:rPr lang="fa-IR" b="1" dirty="0">
                <a:latin typeface="+mn-lt"/>
              </a:rPr>
              <a:t>  </a:t>
            </a:r>
            <a:r>
              <a:rPr lang="fa-IR" sz="800" b="1" dirty="0">
                <a:latin typeface="+mn-lt"/>
              </a:rPr>
              <a:t> </a:t>
            </a:r>
          </a:p>
          <a:p>
            <a:pPr marL="533400" algn="r" rtl="1" fontAlgn="auto">
              <a:spcBef>
                <a:spcPts val="0"/>
              </a:spcBef>
              <a:spcAft>
                <a:spcPts val="0"/>
              </a:spcAft>
              <a:defRPr/>
            </a:pPr>
            <a:r>
              <a:rPr lang="fa-IR" sz="3200" b="1" dirty="0">
                <a:solidFill>
                  <a:schemeClr val="accent2"/>
                </a:solidFill>
                <a:latin typeface="+mn-lt"/>
                <a:cs typeface="B Nazanin" pitchFamily="2" charset="-78"/>
              </a:rPr>
              <a:t>ج ) رويكرد روانشناختي (فوق انگيزشی) </a:t>
            </a:r>
          </a:p>
          <a:p>
            <a:pPr marL="1974850" lvl="4" algn="r" rtl="1" fontAlgn="auto">
              <a:spcBef>
                <a:spcPts val="0"/>
              </a:spcBef>
              <a:spcAft>
                <a:spcPts val="0"/>
              </a:spcAft>
              <a:defRPr/>
            </a:pPr>
            <a:r>
              <a:rPr lang="fa-IR" sz="900" b="1" dirty="0">
                <a:solidFill>
                  <a:schemeClr val="tx2"/>
                </a:solidFill>
                <a:latin typeface="+mn-lt"/>
                <a:cs typeface="B Nazanin" pitchFamily="2" charset="-78"/>
              </a:rPr>
              <a:t>     </a:t>
            </a:r>
            <a:endParaRPr lang="fa-IR" sz="2800" b="1" dirty="0">
              <a:solidFill>
                <a:schemeClr val="tx2"/>
              </a:solidFill>
              <a:latin typeface="+mn-lt"/>
              <a:cs typeface="B Nazanin" pitchFamily="2" charset="-78"/>
            </a:endParaRPr>
          </a:p>
          <a:p>
            <a:pPr marL="1974850" lvl="4" algn="r" rtl="1" fontAlgn="auto">
              <a:spcBef>
                <a:spcPts val="0"/>
              </a:spcBef>
              <a:spcAft>
                <a:spcPts val="0"/>
              </a:spcAft>
              <a:defRPr/>
            </a:pPr>
            <a:endParaRPr lang="fa-IR" sz="900" b="1" dirty="0">
              <a:solidFill>
                <a:schemeClr val="tx2"/>
              </a:solidFill>
              <a:latin typeface="+mn-lt"/>
              <a:cs typeface="B Nazanin" pitchFamily="2" charset="-78"/>
            </a:endParaRPr>
          </a:p>
          <a:p>
            <a:pPr marL="1436688" lvl="1" algn="r" rtl="1" fontAlgn="auto">
              <a:spcBef>
                <a:spcPts val="0"/>
              </a:spcBef>
              <a:spcAft>
                <a:spcPts val="0"/>
              </a:spcAft>
              <a:buFontTx/>
              <a:buChar char="o"/>
              <a:defRPr/>
            </a:pPr>
            <a:r>
              <a:rPr lang="fa-IR" sz="2800" b="1" dirty="0">
                <a:solidFill>
                  <a:schemeClr val="tx2"/>
                </a:solidFill>
                <a:latin typeface="+mn-lt"/>
                <a:cs typeface="B Nazanin" pitchFamily="2" charset="-78"/>
              </a:rPr>
              <a:t>  توانمندسازي فرايندي است كه با توسعه فرهنگ </a:t>
            </a:r>
          </a:p>
          <a:p>
            <a:pPr marL="1436688" lvl="1" algn="r" rtl="1" fontAlgn="auto">
              <a:spcBef>
                <a:spcPts val="0"/>
              </a:spcBef>
              <a:spcAft>
                <a:spcPts val="0"/>
              </a:spcAft>
              <a:defRPr/>
            </a:pPr>
            <a:r>
              <a:rPr lang="fa-IR" sz="2800" b="1" dirty="0">
                <a:solidFill>
                  <a:schemeClr val="tx2"/>
                </a:solidFill>
                <a:latin typeface="+mn-lt"/>
                <a:cs typeface="B Nazanin" pitchFamily="2" charset="-78"/>
              </a:rPr>
              <a:t>	توانمندسازي ايجاد مي‌شود و شامل موارد زير است:</a:t>
            </a:r>
          </a:p>
          <a:p>
            <a:pPr marL="1616075" lvl="2" algn="r" rtl="1" fontAlgn="auto">
              <a:spcBef>
                <a:spcPts val="0"/>
              </a:spcBef>
              <a:spcAft>
                <a:spcPts val="0"/>
              </a:spcAft>
              <a:defRPr/>
            </a:pPr>
            <a:endParaRPr lang="fa-IR" sz="1000" b="1" dirty="0">
              <a:solidFill>
                <a:schemeClr val="tx2"/>
              </a:solidFill>
              <a:latin typeface="+mn-lt"/>
              <a:cs typeface="B Nazanin" pitchFamily="2" charset="-78"/>
            </a:endParaRPr>
          </a:p>
          <a:p>
            <a:pPr marL="1795463" lvl="3" algn="r" rtl="1" fontAlgn="auto">
              <a:spcBef>
                <a:spcPts val="0"/>
              </a:spcBef>
              <a:spcAft>
                <a:spcPts val="0"/>
              </a:spcAft>
              <a:defRPr/>
            </a:pPr>
            <a:endParaRPr lang="fa-IR" sz="1000" b="1" dirty="0">
              <a:solidFill>
                <a:schemeClr val="tx2"/>
              </a:solidFill>
              <a:latin typeface="+mn-lt"/>
              <a:cs typeface="B Nazanin" pitchFamily="2" charset="-78"/>
            </a:endParaRPr>
          </a:p>
          <a:p>
            <a:pPr marL="1795463" lvl="3" algn="r" rtl="1" fontAlgn="auto">
              <a:spcBef>
                <a:spcPts val="0"/>
              </a:spcBef>
              <a:spcAft>
                <a:spcPts val="0"/>
              </a:spcAft>
              <a:buFont typeface="Wingdings" pitchFamily="2" charset="2"/>
              <a:buChar char="§"/>
              <a:defRPr/>
            </a:pPr>
            <a:r>
              <a:rPr lang="fa-IR" sz="2800" b="1" dirty="0">
                <a:solidFill>
                  <a:schemeClr val="tx2"/>
                </a:solidFill>
                <a:latin typeface="+mn-lt"/>
                <a:cs typeface="B Nazanin" pitchFamily="2" charset="-78"/>
              </a:rPr>
              <a:t>  مشاركت در هدفگذاري (چشم انداز مشترك)</a:t>
            </a:r>
          </a:p>
          <a:p>
            <a:pPr marL="1795463" lvl="3" algn="r" rtl="1" fontAlgn="auto">
              <a:spcBef>
                <a:spcPts val="0"/>
              </a:spcBef>
              <a:spcAft>
                <a:spcPts val="0"/>
              </a:spcAft>
              <a:defRPr/>
            </a:pPr>
            <a:endParaRPr lang="fa-IR" sz="1400" b="1" dirty="0">
              <a:solidFill>
                <a:schemeClr val="tx2"/>
              </a:solidFill>
              <a:latin typeface="+mn-lt"/>
              <a:cs typeface="B Nazanin" pitchFamily="2" charset="-78"/>
            </a:endParaRPr>
          </a:p>
          <a:p>
            <a:pPr marL="1795463" lvl="3" algn="r" rtl="1" fontAlgn="auto">
              <a:spcBef>
                <a:spcPts val="0"/>
              </a:spcBef>
              <a:spcAft>
                <a:spcPts val="0"/>
              </a:spcAft>
              <a:buFont typeface="Wingdings" pitchFamily="2" charset="2"/>
              <a:buChar char="§"/>
              <a:defRPr/>
            </a:pPr>
            <a:r>
              <a:rPr lang="fa-IR" sz="2800" b="1" dirty="0">
                <a:solidFill>
                  <a:schemeClr val="tx2"/>
                </a:solidFill>
                <a:latin typeface="+mn-lt"/>
                <a:cs typeface="B Nazanin" pitchFamily="2" charset="-78"/>
              </a:rPr>
              <a:t>  توسعه شايستگي از طريق آموختن و تجربه كردن</a:t>
            </a:r>
          </a:p>
          <a:p>
            <a:pPr marL="1795463" lvl="3" algn="r" rtl="1" fontAlgn="auto">
              <a:spcBef>
                <a:spcPts val="0"/>
              </a:spcBef>
              <a:spcAft>
                <a:spcPts val="0"/>
              </a:spcAft>
              <a:defRPr/>
            </a:pPr>
            <a:endParaRPr lang="fa-IR" sz="1400" b="1" dirty="0">
              <a:solidFill>
                <a:schemeClr val="tx2"/>
              </a:solidFill>
              <a:latin typeface="+mn-lt"/>
              <a:cs typeface="B Nazanin" pitchFamily="2" charset="-78"/>
            </a:endParaRPr>
          </a:p>
          <a:p>
            <a:pPr marL="1795463" lvl="3" algn="r" rtl="1" fontAlgn="auto">
              <a:spcBef>
                <a:spcPts val="0"/>
              </a:spcBef>
              <a:spcAft>
                <a:spcPts val="0"/>
              </a:spcAft>
              <a:buFont typeface="Wingdings" pitchFamily="2" charset="2"/>
              <a:buChar char="§"/>
              <a:defRPr/>
            </a:pPr>
            <a:r>
              <a:rPr lang="fa-IR" sz="2800" b="1" dirty="0">
                <a:solidFill>
                  <a:schemeClr val="tx2"/>
                </a:solidFill>
                <a:latin typeface="+mn-lt"/>
                <a:cs typeface="B Nazanin" pitchFamily="2" charset="-78"/>
              </a:rPr>
              <a:t>  حمايت و تشويق ريسك پذيري كاركنان در هنگام كار</a:t>
            </a:r>
          </a:p>
          <a:p>
            <a:pPr marL="1795463" lvl="3" algn="r" rtl="1" fontAlgn="auto">
              <a:spcBef>
                <a:spcPts val="0"/>
              </a:spcBef>
              <a:spcAft>
                <a:spcPts val="0"/>
              </a:spcAft>
              <a:defRPr/>
            </a:pPr>
            <a:endParaRPr lang="fa-IR" b="1" dirty="0">
              <a:solidFill>
                <a:schemeClr val="tx2"/>
              </a:solidFill>
              <a:latin typeface="+mn-lt"/>
              <a:cs typeface="B Nazanin" pitchFamily="2" charset="-78"/>
            </a:endParaRPr>
          </a:p>
          <a:p>
            <a:pPr marL="1795463" lvl="3" algn="r" rtl="1" fontAlgn="auto">
              <a:spcBef>
                <a:spcPts val="0"/>
              </a:spcBef>
              <a:spcAft>
                <a:spcPts val="0"/>
              </a:spcAft>
              <a:defRPr/>
            </a:pPr>
            <a:r>
              <a:rPr lang="en-US" sz="2800" dirty="0">
                <a:solidFill>
                  <a:srgbClr val="F5FA68"/>
                </a:solidFill>
                <a:latin typeface="+mn-lt"/>
                <a:cs typeface="+mn-cs"/>
              </a:rPr>
              <a:t> </a:t>
            </a:r>
            <a:r>
              <a:rPr lang="fa-IR" sz="2800" b="1" dirty="0">
                <a:solidFill>
                  <a:srgbClr val="F5FA68"/>
                </a:solidFill>
                <a:latin typeface="+mn-lt"/>
              </a:rPr>
              <a:t>   </a:t>
            </a:r>
            <a:endParaRPr lang="en-US" sz="2800" b="1" dirty="0">
              <a:solidFill>
                <a:srgbClr val="F5FA68"/>
              </a:solidFill>
              <a:latin typeface="+mn-lt"/>
            </a:endParaRPr>
          </a:p>
        </p:txBody>
      </p:sp>
      <p:sp>
        <p:nvSpPr>
          <p:cNvPr id="4" name="Slide Number Placeholder 3"/>
          <p:cNvSpPr>
            <a:spLocks noGrp="1"/>
          </p:cNvSpPr>
          <p:nvPr>
            <p:ph type="sldNum" sz="quarter" idx="12"/>
          </p:nvPr>
        </p:nvSpPr>
        <p:spPr/>
        <p:txBody>
          <a:bodyPr/>
          <a:lstStyle/>
          <a:p>
            <a:pPr>
              <a:defRPr/>
            </a:pPr>
            <a:fld id="{0FC02657-4B13-4009-AE61-CE20A8BC1FE6}" type="slidenum">
              <a:rPr lang="en-US"/>
              <a:pPr>
                <a:defRPr/>
              </a:pPr>
              <a:t>25</a:t>
            </a:fld>
            <a:endParaRPr lang="en-US"/>
          </a:p>
        </p:txBody>
      </p:sp>
    </p:spTree>
  </p:cSld>
  <p:clrMapOvr>
    <a:masterClrMapping/>
  </p:clrMapOvr>
  <p:transition>
    <p:cover dir="l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idx="4294967295"/>
          </p:nvPr>
        </p:nvSpPr>
        <p:spPr>
          <a:xfrm>
            <a:off x="0" y="285750"/>
            <a:ext cx="9144000" cy="1092200"/>
          </a:xfrm>
        </p:spPr>
        <p:txBody>
          <a:bodyPr/>
          <a:lstStyle/>
          <a:p>
            <a:pPr rtl="1" eaLnBrk="1" hangingPunct="1"/>
            <a:r>
              <a:rPr lang="fa-IR" sz="3600" smtClean="0">
                <a:solidFill>
                  <a:srgbClr val="FF0000"/>
                </a:solidFill>
              </a:rPr>
              <a:t>مدل هاي توانمندسازي</a:t>
            </a:r>
            <a:endParaRPr lang="en-US" sz="3600" smtClean="0">
              <a:solidFill>
                <a:srgbClr val="FF0000"/>
              </a:solidFill>
            </a:endParaRPr>
          </a:p>
        </p:txBody>
      </p:sp>
      <p:sp>
        <p:nvSpPr>
          <p:cNvPr id="27651" name="Rectangle 3"/>
          <p:cNvSpPr>
            <a:spLocks noChangeArrowheads="1"/>
          </p:cNvSpPr>
          <p:nvPr/>
        </p:nvSpPr>
        <p:spPr bwMode="auto">
          <a:xfrm>
            <a:off x="0" y="1049338"/>
            <a:ext cx="9144000" cy="5816600"/>
          </a:xfrm>
          <a:prstGeom prst="rect">
            <a:avLst/>
          </a:prstGeom>
          <a:noFill/>
          <a:ln w="9525">
            <a:noFill/>
            <a:miter lim="800000"/>
            <a:headEnd/>
            <a:tailEnd/>
          </a:ln>
        </p:spPr>
        <p:txBody>
          <a:bodyPr>
            <a:spAutoFit/>
          </a:bodyPr>
          <a:lstStyle/>
          <a:p>
            <a:pPr lvl="2" algn="r" rtl="1">
              <a:buFont typeface="Wingdings" pitchFamily="2" charset="2"/>
              <a:buChar char="q"/>
            </a:pPr>
            <a:r>
              <a:rPr lang="fa-IR" sz="800" b="1" i="1">
                <a:solidFill>
                  <a:srgbClr val="FFFF00"/>
                </a:solidFill>
                <a:latin typeface="Calibri" pitchFamily="34" charset="0"/>
              </a:rPr>
              <a:t> </a:t>
            </a:r>
            <a:r>
              <a:rPr lang="fa-IR" sz="800" b="1">
                <a:latin typeface="Calibri" pitchFamily="34" charset="0"/>
              </a:rPr>
              <a:t> </a:t>
            </a:r>
            <a:endParaRPr lang="en-US" sz="8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تامس و ولت هاوس</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نولر</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باوان و لاور</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اسپرتيزر</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كويين و اسپرتيزر</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هارلي</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پاندورا</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كنزاك</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ماتيوس</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آرمسترانگ</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بلانچارد و همكاران</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كانگر و كانانگو</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رابينز و همكاران</a:t>
            </a:r>
            <a:endParaRPr lang="en-US" sz="2400" b="1">
              <a:solidFill>
                <a:schemeClr val="tx2"/>
              </a:solidFill>
              <a:latin typeface="Calibri" pitchFamily="34" charset="0"/>
              <a:cs typeface="B Nazanin" pitchFamily="2" charset="-78"/>
            </a:endParaRP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روهوتي و همكاران</a:t>
            </a:r>
          </a:p>
          <a:p>
            <a:pPr marL="1828800" lvl="3" indent="-457200" algn="r" rtl="1">
              <a:buFont typeface="Wingdings" pitchFamily="2" charset="2"/>
              <a:buChar char="q"/>
            </a:pPr>
            <a:r>
              <a:rPr lang="fa-IR" sz="2400" b="1">
                <a:solidFill>
                  <a:schemeClr val="tx2"/>
                </a:solidFill>
                <a:latin typeface="Calibri" pitchFamily="34" charset="0"/>
                <a:cs typeface="B Nazanin" pitchFamily="2" charset="-78"/>
              </a:rPr>
              <a:t>مدل آووليو</a:t>
            </a:r>
            <a:r>
              <a:rPr lang="fa-IR" sz="2400" b="1" i="1">
                <a:solidFill>
                  <a:schemeClr val="tx2"/>
                </a:solidFill>
                <a:latin typeface="Calibri" pitchFamily="34" charset="0"/>
                <a:cs typeface="B Nazanin" pitchFamily="2" charset="-78"/>
              </a:rPr>
              <a:t> </a:t>
            </a:r>
            <a:endParaRPr lang="en-US" sz="2400" b="1">
              <a:solidFill>
                <a:schemeClr val="tx2"/>
              </a:solidFill>
              <a:latin typeface="Calibri" pitchFamily="34" charset="0"/>
              <a:cs typeface="B Nazanin" pitchFamily="2" charset="-78"/>
            </a:endParaRPr>
          </a:p>
        </p:txBody>
      </p:sp>
      <p:sp>
        <p:nvSpPr>
          <p:cNvPr id="4" name="Slide Number Placeholder 3"/>
          <p:cNvSpPr>
            <a:spLocks noGrp="1"/>
          </p:cNvSpPr>
          <p:nvPr>
            <p:ph type="sldNum" sz="quarter" idx="12"/>
          </p:nvPr>
        </p:nvSpPr>
        <p:spPr/>
        <p:txBody>
          <a:bodyPr/>
          <a:lstStyle/>
          <a:p>
            <a:pPr>
              <a:defRPr/>
            </a:pPr>
            <a:fld id="{3E60E708-D61E-4C84-BC38-BB99D7E77489}" type="slidenum">
              <a:rPr lang="en-US"/>
              <a:pPr>
                <a:defRPr/>
              </a:pPr>
              <a:t>26</a:t>
            </a:fld>
            <a:endParaRPr lang="en-US"/>
          </a:p>
        </p:txBody>
      </p:sp>
    </p:spTree>
  </p:cSld>
  <p:clrMapOvr>
    <a:masterClrMapping/>
  </p:clrMapOvr>
  <p:transition>
    <p:cover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idx="4294967295"/>
          </p:nvPr>
        </p:nvSpPr>
        <p:spPr>
          <a:xfrm>
            <a:off x="0" y="407988"/>
            <a:ext cx="9144000" cy="1092200"/>
          </a:xfrm>
        </p:spPr>
        <p:txBody>
          <a:bodyPr/>
          <a:lstStyle/>
          <a:p>
            <a:pPr rtl="1" eaLnBrk="1" hangingPunct="1"/>
            <a:r>
              <a:rPr lang="fa-IR" sz="3600" smtClean="0">
                <a:solidFill>
                  <a:srgbClr val="FF0000"/>
                </a:solidFill>
              </a:rPr>
              <a:t>الزامات و اقدامات تحقق توانمندسازي</a:t>
            </a:r>
            <a:endParaRPr lang="en-US" sz="3600" smtClean="0">
              <a:solidFill>
                <a:srgbClr val="FF0000"/>
              </a:solidFill>
            </a:endParaRPr>
          </a:p>
        </p:txBody>
      </p:sp>
      <p:sp>
        <p:nvSpPr>
          <p:cNvPr id="28675" name="Rectangle 3"/>
          <p:cNvSpPr>
            <a:spLocks noChangeArrowheads="1"/>
          </p:cNvSpPr>
          <p:nvPr/>
        </p:nvSpPr>
        <p:spPr bwMode="auto">
          <a:xfrm>
            <a:off x="0" y="1431925"/>
            <a:ext cx="9144000" cy="5140325"/>
          </a:xfrm>
          <a:prstGeom prst="rect">
            <a:avLst/>
          </a:prstGeom>
          <a:noFill/>
          <a:ln w="9525">
            <a:noFill/>
            <a:miter lim="800000"/>
            <a:headEnd/>
            <a:tailEnd/>
          </a:ln>
        </p:spPr>
        <p:txBody>
          <a:bodyPr>
            <a:spAutoFit/>
          </a:bodyPr>
          <a:lstStyle/>
          <a:p>
            <a:pPr marL="1795463" lvl="3" algn="r" rtl="1"/>
            <a:endParaRPr lang="fa-IR" sz="800" b="1" i="1">
              <a:solidFill>
                <a:srgbClr val="F5FA68"/>
              </a:solidFill>
              <a:latin typeface="Calibri" pitchFamily="34" charset="0"/>
            </a:endParaRPr>
          </a:p>
          <a:p>
            <a:pPr marL="1795463" lvl="3" algn="r" rtl="1"/>
            <a:endParaRPr lang="fa-IR" sz="800" b="1" i="1">
              <a:solidFill>
                <a:srgbClr val="F5FA68"/>
              </a:solidFill>
              <a:latin typeface="Calibri" pitchFamily="34" charset="0"/>
            </a:endParaRPr>
          </a:p>
          <a:p>
            <a:pPr marL="1795463" lvl="3" algn="r" rtl="1">
              <a:buFont typeface="Courier New" pitchFamily="49" charset="0"/>
              <a:buChar char="o"/>
            </a:pPr>
            <a:r>
              <a:rPr lang="fa-IR" sz="2400" b="1">
                <a:solidFill>
                  <a:schemeClr val="tx2"/>
                </a:solidFill>
                <a:latin typeface="Calibri" pitchFamily="34" charset="0"/>
                <a:cs typeface="B Nazanin" pitchFamily="2" charset="-78"/>
              </a:rPr>
              <a:t>  تلقي درست و درك واقعي از مفهوم توانمندسازي</a:t>
            </a:r>
          </a:p>
          <a:p>
            <a:pPr marL="1795463" lvl="3" algn="r" rtl="1"/>
            <a:endParaRPr lang="en-US" sz="2400" b="1">
              <a:solidFill>
                <a:schemeClr val="tx2"/>
              </a:solidFill>
              <a:latin typeface="Calibri" pitchFamily="34" charset="0"/>
              <a:cs typeface="B Nazanin" pitchFamily="2" charset="-78"/>
            </a:endParaRPr>
          </a:p>
          <a:p>
            <a:pPr marL="1795463" lvl="3" algn="r" rtl="1">
              <a:buFont typeface="Courier New" pitchFamily="49" charset="0"/>
              <a:buChar char="o"/>
            </a:pPr>
            <a:r>
              <a:rPr lang="fa-IR" sz="2400" b="1">
                <a:solidFill>
                  <a:schemeClr val="tx2"/>
                </a:solidFill>
                <a:latin typeface="Calibri" pitchFamily="34" charset="0"/>
                <a:cs typeface="B Nazanin" pitchFamily="2" charset="-78"/>
              </a:rPr>
              <a:t>  توافق دو جانبه بين مدیريت و كاركنان در رابطه </a:t>
            </a:r>
          </a:p>
          <a:p>
            <a:pPr marL="1795463" lvl="3" algn="r" rtl="1"/>
            <a:r>
              <a:rPr lang="fa-IR" sz="2400" b="1">
                <a:solidFill>
                  <a:schemeClr val="tx2"/>
                </a:solidFill>
                <a:latin typeface="Calibri" pitchFamily="34" charset="0"/>
                <a:cs typeface="B Nazanin" pitchFamily="2" charset="-78"/>
              </a:rPr>
              <a:t>	    با توانمندسازي</a:t>
            </a:r>
          </a:p>
          <a:p>
            <a:pPr marL="1795463" lvl="3" algn="r" rtl="1"/>
            <a:endParaRPr lang="en-US" sz="2400" b="1">
              <a:solidFill>
                <a:schemeClr val="tx2"/>
              </a:solidFill>
              <a:latin typeface="Calibri" pitchFamily="34" charset="0"/>
              <a:cs typeface="B Nazanin" pitchFamily="2" charset="-78"/>
            </a:endParaRPr>
          </a:p>
          <a:p>
            <a:pPr marL="1795463" lvl="3" algn="r" rtl="1">
              <a:buFont typeface="Courier New" pitchFamily="49" charset="0"/>
              <a:buChar char="o"/>
            </a:pPr>
            <a:r>
              <a:rPr lang="fa-IR" sz="2400" b="1">
                <a:solidFill>
                  <a:schemeClr val="tx2"/>
                </a:solidFill>
                <a:latin typeface="Calibri" pitchFamily="34" charset="0"/>
                <a:cs typeface="B Nazanin" pitchFamily="2" charset="-78"/>
              </a:rPr>
              <a:t>  تمايل كاركنان به توانمند شدن و تعهد مديران ارشد </a:t>
            </a:r>
          </a:p>
          <a:p>
            <a:pPr marL="1795463" lvl="3" algn="r" rtl="1"/>
            <a:r>
              <a:rPr lang="fa-IR" sz="2400" b="1">
                <a:solidFill>
                  <a:schemeClr val="tx2"/>
                </a:solidFill>
                <a:latin typeface="Calibri" pitchFamily="34" charset="0"/>
                <a:cs typeface="B Nazanin" pitchFamily="2" charset="-78"/>
              </a:rPr>
              <a:t>	    به توانمندسازي</a:t>
            </a:r>
          </a:p>
          <a:p>
            <a:pPr marL="1795463" lvl="3" algn="r" rtl="1"/>
            <a:endParaRPr lang="fa-IR" sz="2400" b="1">
              <a:solidFill>
                <a:schemeClr val="tx2"/>
              </a:solidFill>
              <a:latin typeface="Calibri" pitchFamily="34" charset="0"/>
              <a:cs typeface="B Nazanin" pitchFamily="2" charset="-78"/>
            </a:endParaRPr>
          </a:p>
          <a:p>
            <a:pPr marL="1795463" lvl="3" algn="r" rtl="1">
              <a:buFont typeface="Courier New" pitchFamily="49" charset="0"/>
              <a:buChar char="o"/>
            </a:pPr>
            <a:r>
              <a:rPr lang="fa-IR" sz="2400" b="1">
                <a:solidFill>
                  <a:schemeClr val="tx2"/>
                </a:solidFill>
                <a:latin typeface="Calibri" pitchFamily="34" charset="0"/>
                <a:cs typeface="B Nazanin" pitchFamily="2" charset="-78"/>
              </a:rPr>
              <a:t>  انعطاف پذيري كاركنان در يادگيري، تصميم گيري و </a:t>
            </a:r>
          </a:p>
          <a:p>
            <a:pPr marL="1795463" lvl="3" algn="r" rtl="1"/>
            <a:r>
              <a:rPr lang="fa-IR" sz="2400" b="1">
                <a:solidFill>
                  <a:schemeClr val="tx2"/>
                </a:solidFill>
                <a:latin typeface="Calibri" pitchFamily="34" charset="0"/>
                <a:cs typeface="B Nazanin" pitchFamily="2" charset="-78"/>
              </a:rPr>
              <a:t>	    مسووليت پذيري</a:t>
            </a:r>
          </a:p>
          <a:p>
            <a:pPr marL="1795463" lvl="3" algn="r" rtl="1"/>
            <a:endParaRPr lang="en-US" sz="2400" b="1">
              <a:solidFill>
                <a:schemeClr val="tx2"/>
              </a:solidFill>
              <a:latin typeface="Calibri" pitchFamily="34" charset="0"/>
              <a:cs typeface="B Nazanin" pitchFamily="2" charset="-78"/>
            </a:endParaRPr>
          </a:p>
          <a:p>
            <a:pPr marL="1795463" lvl="3" algn="r" rtl="1">
              <a:buFont typeface="Courier New" pitchFamily="49" charset="0"/>
              <a:buChar char="o"/>
            </a:pPr>
            <a:r>
              <a:rPr lang="fa-IR" sz="2400" b="1">
                <a:solidFill>
                  <a:schemeClr val="tx2"/>
                </a:solidFill>
                <a:latin typeface="Calibri" pitchFamily="34" charset="0"/>
                <a:cs typeface="B Nazanin" pitchFamily="2" charset="-78"/>
              </a:rPr>
              <a:t>  اعتماد مديران به توان، تمايل و تلاش كاركنان در </a:t>
            </a:r>
          </a:p>
          <a:p>
            <a:pPr marL="1795463" lvl="3" algn="r" rtl="1"/>
            <a:r>
              <a:rPr lang="fa-IR" sz="2400" b="1">
                <a:solidFill>
                  <a:schemeClr val="tx2"/>
                </a:solidFill>
                <a:latin typeface="Calibri" pitchFamily="34" charset="0"/>
                <a:cs typeface="B Nazanin" pitchFamily="2" charset="-78"/>
              </a:rPr>
              <a:t>	    انجام امور</a:t>
            </a:r>
            <a:endParaRPr lang="en-US" sz="2400" b="1">
              <a:solidFill>
                <a:schemeClr val="tx2"/>
              </a:solidFill>
              <a:latin typeface="Calibri" pitchFamily="34" charset="0"/>
              <a:cs typeface="B Nazanin" pitchFamily="2" charset="-78"/>
            </a:endParaRPr>
          </a:p>
        </p:txBody>
      </p:sp>
      <p:sp>
        <p:nvSpPr>
          <p:cNvPr id="4" name="Slide Number Placeholder 3"/>
          <p:cNvSpPr>
            <a:spLocks noGrp="1"/>
          </p:cNvSpPr>
          <p:nvPr>
            <p:ph type="sldNum" sz="quarter" idx="12"/>
          </p:nvPr>
        </p:nvSpPr>
        <p:spPr/>
        <p:txBody>
          <a:bodyPr/>
          <a:lstStyle/>
          <a:p>
            <a:pPr>
              <a:defRPr/>
            </a:pPr>
            <a:fld id="{A08BCCD6-0645-44BB-8A56-E1F129A4AB7F}" type="slidenum">
              <a:rPr lang="en-US"/>
              <a:pPr>
                <a:defRPr/>
              </a:pPr>
              <a:t>27</a:t>
            </a:fld>
            <a:endParaRPr lang="en-US"/>
          </a:p>
        </p:txBody>
      </p:sp>
    </p:spTree>
  </p:cSld>
  <p:clrMapOvr>
    <a:masterClrMapping/>
  </p:clrMapOvr>
  <p:transition>
    <p:split dir="in"/>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idx="4294967295"/>
          </p:nvPr>
        </p:nvSpPr>
        <p:spPr>
          <a:xfrm>
            <a:off x="0" y="407988"/>
            <a:ext cx="9144000" cy="1092200"/>
          </a:xfrm>
        </p:spPr>
        <p:txBody>
          <a:bodyPr/>
          <a:lstStyle/>
          <a:p>
            <a:pPr rtl="1" eaLnBrk="1" hangingPunct="1"/>
            <a:r>
              <a:rPr lang="fa-IR" sz="3600" smtClean="0">
                <a:solidFill>
                  <a:srgbClr val="FF0000"/>
                </a:solidFill>
              </a:rPr>
              <a:t>الزامات و اقدامات تحقق توانمندسازي</a:t>
            </a:r>
            <a:endParaRPr lang="en-US" sz="3600" smtClean="0">
              <a:solidFill>
                <a:srgbClr val="FF0000"/>
              </a:solidFill>
            </a:endParaRPr>
          </a:p>
        </p:txBody>
      </p:sp>
      <p:sp>
        <p:nvSpPr>
          <p:cNvPr id="29699" name="Rectangle 3"/>
          <p:cNvSpPr>
            <a:spLocks noChangeArrowheads="1"/>
          </p:cNvSpPr>
          <p:nvPr/>
        </p:nvSpPr>
        <p:spPr bwMode="auto">
          <a:xfrm>
            <a:off x="428625" y="1403350"/>
            <a:ext cx="8501063" cy="4954588"/>
          </a:xfrm>
          <a:prstGeom prst="rect">
            <a:avLst/>
          </a:prstGeom>
          <a:noFill/>
          <a:ln w="9525">
            <a:noFill/>
            <a:miter lim="800000"/>
            <a:headEnd/>
            <a:tailEnd/>
          </a:ln>
        </p:spPr>
        <p:txBody>
          <a:bodyPr>
            <a:spAutoFit/>
          </a:bodyPr>
          <a:lstStyle/>
          <a:p>
            <a:pPr lvl="3" algn="r" rtl="1"/>
            <a:endParaRPr lang="fa-IR" sz="1600" b="1">
              <a:solidFill>
                <a:srgbClr val="F5FA68"/>
              </a:solidFill>
              <a:latin typeface="Calibri" pitchFamily="34" charset="0"/>
            </a:endParaRPr>
          </a:p>
          <a:p>
            <a:pPr lvl="3" algn="r" rtl="1"/>
            <a:endParaRPr lang="en-US" sz="2400" b="1">
              <a:solidFill>
                <a:schemeClr val="tx2"/>
              </a:solidFill>
              <a:latin typeface="Calibri" pitchFamily="34" charset="0"/>
              <a:cs typeface="B Nazanin" pitchFamily="2" charset="-78"/>
            </a:endParaRPr>
          </a:p>
          <a:p>
            <a:pPr lvl="3" algn="just" rtl="1">
              <a:buFont typeface="Courier New" pitchFamily="49" charset="0"/>
              <a:buChar char="o"/>
            </a:pPr>
            <a:r>
              <a:rPr lang="fa-IR" sz="2800" b="1">
                <a:solidFill>
                  <a:schemeClr val="tx2"/>
                </a:solidFill>
                <a:latin typeface="Calibri" pitchFamily="34" charset="0"/>
                <a:cs typeface="B Nazanin" pitchFamily="2" charset="-78"/>
              </a:rPr>
              <a:t>  اعتماد به نفس كاركنان و تحمل ريسك پذيري آنان</a:t>
            </a:r>
          </a:p>
          <a:p>
            <a:pPr lvl="3" algn="just" rtl="1"/>
            <a:endParaRPr lang="en-US" sz="2800" b="1">
              <a:solidFill>
                <a:schemeClr val="tx2"/>
              </a:solidFill>
              <a:latin typeface="Calibri" pitchFamily="34" charset="0"/>
              <a:cs typeface="B Nazanin" pitchFamily="2" charset="-78"/>
            </a:endParaRPr>
          </a:p>
          <a:p>
            <a:pPr lvl="3" algn="just" rtl="1">
              <a:buFont typeface="Courier New" pitchFamily="49" charset="0"/>
              <a:buChar char="o"/>
            </a:pPr>
            <a:r>
              <a:rPr lang="fa-IR" sz="2800" b="1">
                <a:solidFill>
                  <a:schemeClr val="tx2"/>
                </a:solidFill>
                <a:latin typeface="Calibri" pitchFamily="34" charset="0"/>
                <a:cs typeface="B Nazanin" pitchFamily="2" charset="-78"/>
              </a:rPr>
              <a:t>  مقررات حمايت كننده از فعاليت هاي توانمندسازي</a:t>
            </a:r>
          </a:p>
          <a:p>
            <a:pPr lvl="3" algn="just" rtl="1"/>
            <a:endParaRPr lang="fa-IR" sz="2800" b="1">
              <a:solidFill>
                <a:schemeClr val="tx2"/>
              </a:solidFill>
              <a:latin typeface="Calibri" pitchFamily="34" charset="0"/>
              <a:cs typeface="B Nazanin" pitchFamily="2" charset="-78"/>
            </a:endParaRPr>
          </a:p>
          <a:p>
            <a:pPr lvl="3" algn="just" rtl="1">
              <a:buFont typeface="Courier New" pitchFamily="49" charset="0"/>
              <a:buChar char="o"/>
            </a:pPr>
            <a:r>
              <a:rPr lang="fa-IR" sz="2800" b="1">
                <a:solidFill>
                  <a:schemeClr val="tx2"/>
                </a:solidFill>
                <a:latin typeface="Calibri" pitchFamily="34" charset="0"/>
                <a:cs typeface="B Nazanin" pitchFamily="2" charset="-78"/>
              </a:rPr>
              <a:t>  تشويق كارتيمي و ايجاد تيم هاي كاري خود راهبر </a:t>
            </a:r>
          </a:p>
          <a:p>
            <a:pPr marL="1436688" lvl="1" algn="just" rtl="1"/>
            <a:r>
              <a:rPr lang="fa-IR" sz="2800" b="1">
                <a:solidFill>
                  <a:schemeClr val="tx2"/>
                </a:solidFill>
                <a:latin typeface="Calibri" pitchFamily="34" charset="0"/>
                <a:cs typeface="B Nazanin" pitchFamily="2" charset="-78"/>
              </a:rPr>
              <a:t>   و مستقل در سازمان بدون اعمال مديريت برآنها</a:t>
            </a:r>
          </a:p>
          <a:p>
            <a:pPr marL="1436688" lvl="1" algn="just" rtl="1"/>
            <a:endParaRPr lang="fa-IR" sz="2800" b="1">
              <a:solidFill>
                <a:schemeClr val="tx2"/>
              </a:solidFill>
              <a:latin typeface="Calibri" pitchFamily="34" charset="0"/>
              <a:cs typeface="B Nazanin" pitchFamily="2" charset="-78"/>
            </a:endParaRPr>
          </a:p>
          <a:p>
            <a:pPr marL="1436688" lvl="1" algn="just" rtl="1">
              <a:buFont typeface="Courier New" pitchFamily="49" charset="0"/>
              <a:buChar char="o"/>
            </a:pPr>
            <a:r>
              <a:rPr lang="fa-IR" sz="2800" b="1">
                <a:solidFill>
                  <a:schemeClr val="tx2"/>
                </a:solidFill>
                <a:latin typeface="Calibri" pitchFamily="34" charset="0"/>
                <a:cs typeface="B Nazanin" pitchFamily="2" charset="-78"/>
              </a:rPr>
              <a:t> الزام مديران به تفويض بيشتر اختيارات و </a:t>
            </a:r>
          </a:p>
          <a:p>
            <a:pPr marL="1436688" lvl="1" algn="just" rtl="1"/>
            <a:r>
              <a:rPr lang="fa-IR" sz="2800" b="1">
                <a:solidFill>
                  <a:schemeClr val="tx2"/>
                </a:solidFill>
                <a:latin typeface="Calibri" pitchFamily="34" charset="0"/>
                <a:cs typeface="B Nazanin" pitchFamily="2" charset="-78"/>
              </a:rPr>
              <a:t>   مسؤوليتهاي خود</a:t>
            </a:r>
            <a:endParaRPr lang="en-US" sz="2800" b="1">
              <a:solidFill>
                <a:schemeClr val="tx2"/>
              </a:solidFill>
              <a:latin typeface="Calibri" pitchFamily="34" charset="0"/>
              <a:cs typeface="B Nazanin" pitchFamily="2" charset="-78"/>
            </a:endParaRPr>
          </a:p>
          <a:p>
            <a:pPr lvl="3" algn="r" rtl="1">
              <a:buFont typeface="Courier New" pitchFamily="49" charset="0"/>
              <a:buChar char="o"/>
            </a:pPr>
            <a:endParaRPr lang="en-US" sz="2400" b="1">
              <a:solidFill>
                <a:srgbClr val="F5FA68"/>
              </a:solidFill>
              <a:latin typeface="Calibri" pitchFamily="34" charset="0"/>
            </a:endParaRPr>
          </a:p>
        </p:txBody>
      </p:sp>
      <p:sp>
        <p:nvSpPr>
          <p:cNvPr id="4" name="Slide Number Placeholder 3"/>
          <p:cNvSpPr>
            <a:spLocks noGrp="1"/>
          </p:cNvSpPr>
          <p:nvPr>
            <p:ph type="sldNum" sz="quarter" idx="12"/>
          </p:nvPr>
        </p:nvSpPr>
        <p:spPr/>
        <p:txBody>
          <a:bodyPr/>
          <a:lstStyle/>
          <a:p>
            <a:pPr>
              <a:defRPr/>
            </a:pPr>
            <a:fld id="{A1E37F2F-189C-4116-907B-776EFDF3C915}" type="slidenum">
              <a:rPr lang="en-US"/>
              <a:pPr>
                <a:defRPr/>
              </a:pPr>
              <a:t>28</a:t>
            </a:fld>
            <a:endParaRPr lang="en-US"/>
          </a:p>
        </p:txBody>
      </p:sp>
    </p:spTree>
  </p:cSld>
  <p:clrMapOvr>
    <a:masterClrMapping/>
  </p:clrMapOvr>
  <p:transition>
    <p:split orient="vert" dir="in"/>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idx="4294967295"/>
          </p:nvPr>
        </p:nvSpPr>
        <p:spPr>
          <a:xfrm>
            <a:off x="0" y="571500"/>
            <a:ext cx="9144000" cy="1092200"/>
          </a:xfrm>
        </p:spPr>
        <p:txBody>
          <a:bodyPr/>
          <a:lstStyle/>
          <a:p>
            <a:pPr rtl="1" eaLnBrk="1" hangingPunct="1"/>
            <a:r>
              <a:rPr lang="fa-IR" sz="3600" smtClean="0">
                <a:solidFill>
                  <a:srgbClr val="FF0000"/>
                </a:solidFill>
              </a:rPr>
              <a:t>الزامات و اقدامات تحقق توانمندسازي</a:t>
            </a:r>
            <a:endParaRPr lang="en-US" sz="3600" smtClean="0">
              <a:solidFill>
                <a:srgbClr val="FF0000"/>
              </a:solidFill>
            </a:endParaRPr>
          </a:p>
        </p:txBody>
      </p:sp>
      <p:sp>
        <p:nvSpPr>
          <p:cNvPr id="30723" name="Rectangle 3"/>
          <p:cNvSpPr>
            <a:spLocks noChangeArrowheads="1"/>
          </p:cNvSpPr>
          <p:nvPr/>
        </p:nvSpPr>
        <p:spPr bwMode="auto">
          <a:xfrm>
            <a:off x="357188" y="1803400"/>
            <a:ext cx="9358312" cy="4340225"/>
          </a:xfrm>
          <a:prstGeom prst="rect">
            <a:avLst/>
          </a:prstGeom>
          <a:noFill/>
          <a:ln w="9525">
            <a:noFill/>
            <a:miter lim="800000"/>
            <a:headEnd/>
            <a:tailEnd/>
          </a:ln>
        </p:spPr>
        <p:txBody>
          <a:bodyPr>
            <a:spAutoFit/>
          </a:bodyPr>
          <a:lstStyle/>
          <a:p>
            <a:pPr lvl="3" algn="r" rtl="1"/>
            <a:endParaRPr lang="en-US" sz="1600" b="1">
              <a:solidFill>
                <a:srgbClr val="F5FA68"/>
              </a:solidFill>
              <a:latin typeface="Calibri" pitchFamily="34" charset="0"/>
            </a:endParaRPr>
          </a:p>
          <a:p>
            <a:pPr lvl="3" algn="r" rtl="1">
              <a:buFont typeface="Courier New" pitchFamily="49" charset="0"/>
              <a:buChar char="o"/>
            </a:pPr>
            <a:endParaRPr lang="fa-IR" sz="1200" b="1">
              <a:solidFill>
                <a:srgbClr val="F5FA68"/>
              </a:solidFill>
              <a:latin typeface="Calibri" pitchFamily="34" charset="0"/>
            </a:endParaRPr>
          </a:p>
          <a:p>
            <a:pPr marL="1436688" lvl="1" algn="r" rtl="1">
              <a:buFont typeface="Courier New" pitchFamily="49" charset="0"/>
              <a:buChar char="o"/>
            </a:pPr>
            <a:r>
              <a:rPr lang="fa-IR" sz="2800" b="1">
                <a:solidFill>
                  <a:schemeClr val="tx2"/>
                </a:solidFill>
                <a:latin typeface="Calibri" pitchFamily="34" charset="0"/>
                <a:cs typeface="B Nazanin" pitchFamily="2" charset="-78"/>
              </a:rPr>
              <a:t> ارائه سياستها و آموزش هاي توانمندساز- محور،   چند حرفه آموزي و ميان رشته يي</a:t>
            </a:r>
          </a:p>
          <a:p>
            <a:pPr algn="r" rtl="1"/>
            <a:endParaRPr lang="fa-IR" sz="2800" b="1">
              <a:solidFill>
                <a:schemeClr val="tx2"/>
              </a:solidFill>
              <a:latin typeface="Calibri" pitchFamily="34" charset="0"/>
              <a:cs typeface="B Nazanin" pitchFamily="2" charset="-78"/>
            </a:endParaRPr>
          </a:p>
          <a:p>
            <a:pPr marL="1436688" lvl="1" algn="r" rtl="1">
              <a:buFontTx/>
              <a:buChar char="o"/>
            </a:pPr>
            <a:r>
              <a:rPr lang="fa-IR" sz="2800" b="1">
                <a:solidFill>
                  <a:schemeClr val="tx2"/>
                </a:solidFill>
                <a:latin typeface="Calibri" pitchFamily="34" charset="0"/>
                <a:cs typeface="B Nazanin" pitchFamily="2" charset="-78"/>
              </a:rPr>
              <a:t> تلقي</a:t>
            </a:r>
            <a:r>
              <a:rPr lang="fa-IR" sz="2800">
                <a:solidFill>
                  <a:schemeClr val="tx2"/>
                </a:solidFill>
                <a:latin typeface="Calibri" pitchFamily="34" charset="0"/>
                <a:cs typeface="B Nazanin" pitchFamily="2" charset="-78"/>
              </a:rPr>
              <a:t> </a:t>
            </a:r>
            <a:r>
              <a:rPr lang="fa-IR" sz="2800" b="1">
                <a:solidFill>
                  <a:schemeClr val="tx2"/>
                </a:solidFill>
                <a:latin typeface="Calibri" pitchFamily="34" charset="0"/>
                <a:cs typeface="B Nazanin" pitchFamily="2" charset="-78"/>
              </a:rPr>
              <a:t>مديران از انتقال قدرت خود به كاركنان به عنوان</a:t>
            </a:r>
          </a:p>
          <a:p>
            <a:pPr marL="1436688" lvl="1" algn="r" rtl="1">
              <a:buFont typeface="Wingdings" pitchFamily="2" charset="2"/>
              <a:buNone/>
            </a:pPr>
            <a:r>
              <a:rPr lang="fa-IR" sz="2800" b="1">
                <a:solidFill>
                  <a:schemeClr val="tx2"/>
                </a:solidFill>
                <a:latin typeface="Calibri" pitchFamily="34" charset="0"/>
                <a:cs typeface="B Nazanin" pitchFamily="2" charset="-78"/>
              </a:rPr>
              <a:t>    دستاورد مثبت و امتياز و فرصتي براي خود </a:t>
            </a:r>
          </a:p>
          <a:p>
            <a:pPr marL="1436688" lvl="1" algn="r" rtl="1"/>
            <a:endParaRPr lang="fa-IR" sz="2800" b="1">
              <a:solidFill>
                <a:schemeClr val="tx2"/>
              </a:solidFill>
              <a:latin typeface="Calibri" pitchFamily="34" charset="0"/>
              <a:cs typeface="B Nazanin" pitchFamily="2" charset="-78"/>
            </a:endParaRPr>
          </a:p>
          <a:p>
            <a:pPr marL="1436688" lvl="1" algn="r" rtl="1">
              <a:buFontTx/>
              <a:buChar char="o"/>
            </a:pPr>
            <a:r>
              <a:rPr lang="fa-IR" sz="2800" b="1">
                <a:solidFill>
                  <a:schemeClr val="tx2"/>
                </a:solidFill>
                <a:latin typeface="Calibri" pitchFamily="34" charset="0"/>
                <a:cs typeface="B Nazanin" pitchFamily="2" charset="-78"/>
              </a:rPr>
              <a:t> تعريف</a:t>
            </a:r>
            <a:r>
              <a:rPr lang="fa-IR" sz="2800">
                <a:solidFill>
                  <a:schemeClr val="tx2"/>
                </a:solidFill>
                <a:latin typeface="Calibri" pitchFamily="34" charset="0"/>
                <a:cs typeface="B Nazanin" pitchFamily="2" charset="-78"/>
              </a:rPr>
              <a:t> </a:t>
            </a:r>
            <a:r>
              <a:rPr lang="fa-IR" sz="2800" b="1">
                <a:solidFill>
                  <a:schemeClr val="tx2"/>
                </a:solidFill>
                <a:latin typeface="Calibri" pitchFamily="34" charset="0"/>
                <a:cs typeface="B Nazanin" pitchFamily="2" charset="-78"/>
              </a:rPr>
              <a:t>حد و مرز توانمندسازي</a:t>
            </a:r>
            <a:endParaRPr lang="en-US" sz="2800" b="1">
              <a:solidFill>
                <a:schemeClr val="tx2"/>
              </a:solidFill>
              <a:latin typeface="Calibri" pitchFamily="34" charset="0"/>
              <a:cs typeface="B Nazanin" pitchFamily="2" charset="-78"/>
            </a:endParaRPr>
          </a:p>
          <a:p>
            <a:pPr lvl="3" algn="r" rtl="1">
              <a:buFont typeface="Courier New" pitchFamily="49" charset="0"/>
              <a:buChar char="o"/>
            </a:pPr>
            <a:endParaRPr lang="en-US" sz="2800" b="1">
              <a:solidFill>
                <a:srgbClr val="F5FA68"/>
              </a:solidFill>
              <a:latin typeface="Calibri" pitchFamily="34" charset="0"/>
            </a:endParaRPr>
          </a:p>
          <a:p>
            <a:pPr lvl="3" algn="r" rtl="1">
              <a:buFont typeface="Courier New" pitchFamily="49" charset="0"/>
              <a:buChar char="o"/>
            </a:pPr>
            <a:endParaRPr lang="en-US" sz="2400" b="1">
              <a:solidFill>
                <a:srgbClr val="F5FA68"/>
              </a:solidFill>
              <a:latin typeface="Calibri" pitchFamily="34" charset="0"/>
            </a:endParaRPr>
          </a:p>
        </p:txBody>
      </p:sp>
      <p:sp>
        <p:nvSpPr>
          <p:cNvPr id="4" name="Slide Number Placeholder 3"/>
          <p:cNvSpPr>
            <a:spLocks noGrp="1"/>
          </p:cNvSpPr>
          <p:nvPr>
            <p:ph type="sldNum" sz="quarter" idx="12"/>
          </p:nvPr>
        </p:nvSpPr>
        <p:spPr/>
        <p:txBody>
          <a:bodyPr/>
          <a:lstStyle/>
          <a:p>
            <a:pPr>
              <a:defRPr/>
            </a:pPr>
            <a:fld id="{D1E39D99-538F-4628-93A7-2E73102358C4}" type="slidenum">
              <a:rPr lang="en-US"/>
              <a:pPr>
                <a:defRPr/>
              </a:pPr>
              <a:t>29</a:t>
            </a:fld>
            <a:endParaRPr lang="en-US"/>
          </a:p>
        </p:txBody>
      </p:sp>
    </p:spTree>
  </p:cSld>
  <p:clrMapOvr>
    <a:masterClrMapping/>
  </p:clrMapOvr>
  <p:transition>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BB6DE1B-51EA-4C74-B272-1FDE4493CAA5}" type="slidenum">
              <a:rPr lang="en-US" smtClean="0"/>
              <a:pPr>
                <a:defRPr/>
              </a:pPr>
              <a:t>3</a:t>
            </a:fld>
            <a:endParaRPr lang="en-US"/>
          </a:p>
        </p:txBody>
      </p:sp>
      <p:pic>
        <p:nvPicPr>
          <p:cNvPr id="4099" name="Picture 2" descr="D:\MAHMOOD\MOTEFAREGHEH\بسم الله\216.jpg"/>
          <p:cNvPicPr>
            <a:picLocks noChangeAspect="1" noChangeArrowheads="1"/>
          </p:cNvPicPr>
          <p:nvPr/>
        </p:nvPicPr>
        <p:blipFill>
          <a:blip r:embed="rId2"/>
          <a:srcRect/>
          <a:stretch>
            <a:fillRect/>
          </a:stretch>
        </p:blipFill>
        <p:spPr bwMode="auto">
          <a:xfrm>
            <a:off x="1357313" y="576263"/>
            <a:ext cx="6429375" cy="6067425"/>
          </a:xfrm>
          <a:prstGeom prst="rect">
            <a:avLst/>
          </a:prstGeom>
          <a:noFill/>
          <a:ln w="9525">
            <a:noFill/>
            <a:miter lim="800000"/>
            <a:headEnd/>
            <a:tailEnd/>
          </a:ln>
        </p:spPr>
      </p:pic>
    </p:spTree>
  </p:cSld>
  <p:clrMapOvr>
    <a:masterClrMapping/>
  </p:clrMapOvr>
  <p:transition>
    <p:wheel spokes="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idx="4294967295"/>
          </p:nvPr>
        </p:nvSpPr>
        <p:spPr>
          <a:xfrm>
            <a:off x="1785938" y="571500"/>
            <a:ext cx="7358062" cy="1092200"/>
          </a:xfrm>
        </p:spPr>
        <p:txBody>
          <a:bodyPr/>
          <a:lstStyle/>
          <a:p>
            <a:pPr rtl="1" eaLnBrk="1" hangingPunct="1"/>
            <a:r>
              <a:rPr lang="fa-IR" sz="3600" smtClean="0">
                <a:solidFill>
                  <a:srgbClr val="FF0000"/>
                </a:solidFill>
              </a:rPr>
              <a:t>مكانيزم هاي توانمندسازي</a:t>
            </a:r>
            <a:endParaRPr lang="en-US" sz="3600" smtClean="0">
              <a:solidFill>
                <a:srgbClr val="FF0000"/>
              </a:solidFill>
            </a:endParaRPr>
          </a:p>
        </p:txBody>
      </p:sp>
      <p:sp>
        <p:nvSpPr>
          <p:cNvPr id="31747" name="Rectangle 3"/>
          <p:cNvSpPr>
            <a:spLocks noChangeArrowheads="1"/>
          </p:cNvSpPr>
          <p:nvPr/>
        </p:nvSpPr>
        <p:spPr bwMode="auto">
          <a:xfrm>
            <a:off x="0" y="1708150"/>
            <a:ext cx="9144000" cy="5078413"/>
          </a:xfrm>
          <a:prstGeom prst="rect">
            <a:avLst/>
          </a:prstGeom>
          <a:noFill/>
          <a:ln w="9525">
            <a:noFill/>
            <a:miter lim="800000"/>
            <a:headEnd/>
            <a:tailEnd/>
          </a:ln>
        </p:spPr>
        <p:txBody>
          <a:bodyPr>
            <a:spAutoFit/>
          </a:bodyPr>
          <a:lstStyle/>
          <a:p>
            <a:pPr algn="r" rtl="1"/>
            <a:r>
              <a:rPr lang="fa-IR" sz="1600" b="1">
                <a:solidFill>
                  <a:srgbClr val="F5FA68"/>
                </a:solidFill>
                <a:latin typeface="Calibri" pitchFamily="34" charset="0"/>
              </a:rPr>
              <a:t> </a:t>
            </a:r>
            <a:endParaRPr lang="en-US" sz="2800" b="1">
              <a:solidFill>
                <a:schemeClr val="tx2"/>
              </a:solidFill>
              <a:latin typeface="Calibri" pitchFamily="34" charset="0"/>
              <a:cs typeface="B Nazanin" pitchFamily="2" charset="-78"/>
            </a:endParaRPr>
          </a:p>
          <a:p>
            <a:pPr algn="r" rtl="1"/>
            <a:r>
              <a:rPr lang="fa-IR" sz="2800" b="1">
                <a:solidFill>
                  <a:schemeClr val="accent2"/>
                </a:solidFill>
                <a:latin typeface="Calibri" pitchFamily="34" charset="0"/>
                <a:cs typeface="B Nazanin" pitchFamily="2" charset="-78"/>
              </a:rPr>
              <a:t>       1.  آموزش و يادگيري</a:t>
            </a:r>
            <a:endParaRPr lang="en-US" sz="2800" b="1">
              <a:solidFill>
                <a:schemeClr val="accent2"/>
              </a:solidFill>
              <a:latin typeface="Calibri" pitchFamily="34" charset="0"/>
              <a:cs typeface="B Nazanin" pitchFamily="2" charset="-78"/>
            </a:endParaRPr>
          </a:p>
          <a:p>
            <a:pPr algn="r" rtl="1"/>
            <a:r>
              <a:rPr lang="en-US" sz="2800" b="1">
                <a:solidFill>
                  <a:schemeClr val="tx2"/>
                </a:solidFill>
                <a:latin typeface="Calibri" pitchFamily="34" charset="0"/>
                <a:cs typeface="B Nazanin" pitchFamily="2" charset="-78"/>
              </a:rPr>
              <a:t> </a:t>
            </a:r>
          </a:p>
          <a:p>
            <a:pPr lvl="3" algn="r" rtl="1">
              <a:buFont typeface="Courier New" pitchFamily="49" charset="0"/>
              <a:buChar char="o"/>
            </a:pPr>
            <a:r>
              <a:rPr lang="fa-IR" sz="2800" b="1">
                <a:solidFill>
                  <a:schemeClr val="tx2"/>
                </a:solidFill>
                <a:latin typeface="Calibri" pitchFamily="34" charset="0"/>
                <a:cs typeface="B Nazanin" pitchFamily="2" charset="-78"/>
              </a:rPr>
              <a:t>   معمول ترين مكانيزم توانمندسازي كاركنان، </a:t>
            </a:r>
          </a:p>
          <a:p>
            <a:pPr lvl="3" algn="r" rtl="1"/>
            <a:r>
              <a:rPr lang="fa-IR" sz="2800" b="1">
                <a:solidFill>
                  <a:schemeClr val="tx2"/>
                </a:solidFill>
                <a:latin typeface="Calibri" pitchFamily="34" charset="0"/>
                <a:cs typeface="B Nazanin" pitchFamily="2" charset="-78"/>
              </a:rPr>
              <a:t>     پياده سازي و اجراي نظام آموزش ويادگيري </a:t>
            </a:r>
          </a:p>
          <a:p>
            <a:pPr lvl="3" algn="r" rtl="1"/>
            <a:r>
              <a:rPr lang="fa-IR" sz="2800" b="1">
                <a:solidFill>
                  <a:schemeClr val="tx2"/>
                </a:solidFill>
                <a:latin typeface="Calibri" pitchFamily="34" charset="0"/>
                <a:cs typeface="B Nazanin" pitchFamily="2" charset="-78"/>
              </a:rPr>
              <a:t>	 در سازمان است. </a:t>
            </a:r>
          </a:p>
          <a:p>
            <a:pPr algn="r" rtl="1"/>
            <a:endParaRPr lang="fa-IR" sz="2800" b="1">
              <a:solidFill>
                <a:schemeClr val="tx2"/>
              </a:solidFill>
              <a:latin typeface="Calibri" pitchFamily="34" charset="0"/>
              <a:cs typeface="B Nazanin" pitchFamily="2" charset="-78"/>
            </a:endParaRPr>
          </a:p>
          <a:p>
            <a:pPr lvl="3" algn="r" rtl="1">
              <a:buFont typeface="Courier New" pitchFamily="49" charset="0"/>
              <a:buChar char="o"/>
            </a:pPr>
            <a:r>
              <a:rPr lang="fa-IR" sz="2800" b="1">
                <a:solidFill>
                  <a:schemeClr val="tx2"/>
                </a:solidFill>
                <a:latin typeface="Calibri" pitchFamily="34" charset="0"/>
                <a:cs typeface="B Nazanin" pitchFamily="2" charset="-78"/>
              </a:rPr>
              <a:t>  علاوه بر آموزش و يادگيري، مكانيزم هايي چون</a:t>
            </a:r>
            <a:endParaRPr lang="en-US" sz="2800" b="1">
              <a:solidFill>
                <a:schemeClr val="tx2"/>
              </a:solidFill>
              <a:latin typeface="Calibri" pitchFamily="34" charset="0"/>
              <a:cs typeface="B Nazanin" pitchFamily="2" charset="-78"/>
            </a:endParaRPr>
          </a:p>
          <a:p>
            <a:pPr algn="r" rtl="1"/>
            <a:r>
              <a:rPr lang="fa-IR" sz="2800" b="1">
                <a:solidFill>
                  <a:schemeClr val="tx2"/>
                </a:solidFill>
                <a:latin typeface="Calibri" pitchFamily="34" charset="0"/>
                <a:cs typeface="B Nazanin" pitchFamily="2" charset="-78"/>
              </a:rPr>
              <a:t>		مدیریت عملکرد، مربيگري، چرخش شغلي و </a:t>
            </a:r>
          </a:p>
          <a:p>
            <a:pPr algn="r" rtl="1"/>
            <a:r>
              <a:rPr lang="fa-IR" sz="2800" b="1">
                <a:solidFill>
                  <a:schemeClr val="tx2"/>
                </a:solidFill>
                <a:latin typeface="Calibri" pitchFamily="34" charset="0"/>
                <a:cs typeface="B Nazanin" pitchFamily="2" charset="-78"/>
              </a:rPr>
              <a:t>		جانشين پروري مي توانند نقش نظام آموزش را </a:t>
            </a:r>
          </a:p>
          <a:p>
            <a:pPr algn="r" rtl="1"/>
            <a:r>
              <a:rPr lang="fa-IR" sz="2800" b="1">
                <a:solidFill>
                  <a:schemeClr val="tx2"/>
                </a:solidFill>
                <a:latin typeface="Calibri" pitchFamily="34" charset="0"/>
                <a:cs typeface="B Nazanin" pitchFamily="2" charset="-78"/>
              </a:rPr>
              <a:t>		در توانمندسازي كاركنان ايفا كنند.</a:t>
            </a:r>
            <a:endParaRPr lang="en-US" sz="2800" b="1">
              <a:solidFill>
                <a:schemeClr val="tx2"/>
              </a:solidFill>
              <a:latin typeface="Calibri" pitchFamily="34" charset="0"/>
              <a:cs typeface="B Nazanin" pitchFamily="2" charset="-78"/>
            </a:endParaRPr>
          </a:p>
          <a:p>
            <a:pPr algn="r" rtl="1"/>
            <a:r>
              <a:rPr lang="fa-IR" sz="2800" b="1">
                <a:solidFill>
                  <a:srgbClr val="F5FA68"/>
                </a:solidFill>
                <a:latin typeface="Calibri" pitchFamily="34" charset="0"/>
              </a:rPr>
              <a:t> </a:t>
            </a:r>
            <a:endParaRPr lang="en-US" sz="2800" b="1">
              <a:solidFill>
                <a:srgbClr val="F5FA68"/>
              </a:solidFill>
              <a:latin typeface="Calibri" pitchFamily="34" charset="0"/>
            </a:endParaRPr>
          </a:p>
        </p:txBody>
      </p:sp>
      <p:sp>
        <p:nvSpPr>
          <p:cNvPr id="4" name="Slide Number Placeholder 3"/>
          <p:cNvSpPr>
            <a:spLocks noGrp="1"/>
          </p:cNvSpPr>
          <p:nvPr>
            <p:ph type="sldNum" sz="quarter" idx="12"/>
          </p:nvPr>
        </p:nvSpPr>
        <p:spPr/>
        <p:txBody>
          <a:bodyPr/>
          <a:lstStyle/>
          <a:p>
            <a:pPr>
              <a:defRPr/>
            </a:pPr>
            <a:fld id="{0E9682EA-D1FC-47D5-9D2B-AF001880D65F}" type="slidenum">
              <a:rPr lang="en-US"/>
              <a:pPr>
                <a:defRPr/>
              </a:pPr>
              <a:t>30</a:t>
            </a:fld>
            <a:endParaRPr lang="en-US"/>
          </a:p>
        </p:txBody>
      </p:sp>
      <p:pic>
        <p:nvPicPr>
          <p:cNvPr id="5" name="Picture 2" descr="D:\شخصی\LOGO\images5.jpg"/>
          <p:cNvPicPr>
            <a:picLocks noChangeAspect="1" noChangeArrowheads="1"/>
          </p:cNvPicPr>
          <p:nvPr/>
        </p:nvPicPr>
        <p:blipFill>
          <a:blip r:embed="rId3"/>
          <a:srcRect/>
          <a:stretch>
            <a:fillRect/>
          </a:stretch>
        </p:blipFill>
        <p:spPr bwMode="auto">
          <a:xfrm>
            <a:off x="500063" y="642938"/>
            <a:ext cx="2408237" cy="1714500"/>
          </a:xfrm>
          <a:prstGeom prst="rect">
            <a:avLst/>
          </a:prstGeom>
          <a:noFill/>
          <a:ln w="9525">
            <a:noFill/>
            <a:miter lim="800000"/>
            <a:headEnd/>
            <a:tailEnd/>
          </a:ln>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idx="4294967295"/>
          </p:nvPr>
        </p:nvSpPr>
        <p:spPr>
          <a:xfrm>
            <a:off x="0" y="357188"/>
            <a:ext cx="9144000" cy="1092200"/>
          </a:xfrm>
        </p:spPr>
        <p:txBody>
          <a:bodyPr/>
          <a:lstStyle/>
          <a:p>
            <a:pPr rtl="1" eaLnBrk="1" hangingPunct="1"/>
            <a:r>
              <a:rPr lang="fa-IR" sz="3600" smtClean="0">
                <a:solidFill>
                  <a:srgbClr val="FF0000"/>
                </a:solidFill>
              </a:rPr>
              <a:t>مكانيزم هاي توانمندسازي</a:t>
            </a:r>
            <a:endParaRPr lang="en-US" sz="3600" smtClean="0">
              <a:solidFill>
                <a:srgbClr val="FF0000"/>
              </a:solidFill>
            </a:endParaRPr>
          </a:p>
        </p:txBody>
      </p:sp>
      <p:sp>
        <p:nvSpPr>
          <p:cNvPr id="32771" name="Rectangle 3"/>
          <p:cNvSpPr>
            <a:spLocks noChangeArrowheads="1"/>
          </p:cNvSpPr>
          <p:nvPr/>
        </p:nvSpPr>
        <p:spPr bwMode="auto">
          <a:xfrm>
            <a:off x="0" y="1824038"/>
            <a:ext cx="9144000" cy="4462462"/>
          </a:xfrm>
          <a:prstGeom prst="rect">
            <a:avLst/>
          </a:prstGeom>
          <a:noFill/>
          <a:ln w="9525">
            <a:noFill/>
            <a:miter lim="800000"/>
            <a:headEnd/>
            <a:tailEnd/>
          </a:ln>
        </p:spPr>
        <p:txBody>
          <a:bodyPr>
            <a:spAutoFit/>
          </a:bodyPr>
          <a:lstStyle/>
          <a:p>
            <a:pPr algn="r" rtl="1"/>
            <a:r>
              <a:rPr lang="fa-IR" sz="3200" b="1">
                <a:solidFill>
                  <a:srgbClr val="F5FA68"/>
                </a:solidFill>
                <a:latin typeface="Calibri" pitchFamily="34" charset="0"/>
              </a:rPr>
              <a:t> 	</a:t>
            </a:r>
            <a:r>
              <a:rPr lang="fa-IR" sz="3200" b="1">
                <a:solidFill>
                  <a:schemeClr val="accent2"/>
                </a:solidFill>
                <a:latin typeface="Calibri" pitchFamily="34" charset="0"/>
                <a:cs typeface="B Nazanin" pitchFamily="2" charset="-78"/>
              </a:rPr>
              <a:t>2.  مشاركت و کار تیمی</a:t>
            </a:r>
            <a:endParaRPr lang="en-US" sz="3200" b="1">
              <a:solidFill>
                <a:schemeClr val="accent2"/>
              </a:solidFill>
              <a:latin typeface="Calibri" pitchFamily="34" charset="0"/>
              <a:cs typeface="B Nazanin" pitchFamily="2" charset="-78"/>
            </a:endParaRPr>
          </a:p>
          <a:p>
            <a:pPr algn="r" rtl="1"/>
            <a:r>
              <a:rPr lang="en-US" sz="3200" b="1">
                <a:solidFill>
                  <a:schemeClr val="tx2"/>
                </a:solidFill>
                <a:latin typeface="Calibri" pitchFamily="34" charset="0"/>
                <a:cs typeface="B Nazanin" pitchFamily="2" charset="-78"/>
              </a:rPr>
              <a:t> </a:t>
            </a:r>
          </a:p>
          <a:p>
            <a:pPr lvl="3" algn="r" rtl="1">
              <a:buFont typeface="Courier New" pitchFamily="49" charset="0"/>
              <a:buChar char="o"/>
            </a:pPr>
            <a:r>
              <a:rPr lang="fa-IR" sz="3200" b="1">
                <a:solidFill>
                  <a:schemeClr val="tx2"/>
                </a:solidFill>
                <a:latin typeface="Calibri" pitchFamily="34" charset="0"/>
                <a:cs typeface="B Nazanin" pitchFamily="2" charset="-78"/>
              </a:rPr>
              <a:t>  مشاركت فعالانه كاركنان و درگير كردن آنان در </a:t>
            </a:r>
          </a:p>
          <a:p>
            <a:pPr lvl="3" algn="r" rtl="1"/>
            <a:r>
              <a:rPr lang="fa-IR" sz="3200" b="1">
                <a:solidFill>
                  <a:schemeClr val="tx2"/>
                </a:solidFill>
                <a:latin typeface="Calibri" pitchFamily="34" charset="0"/>
                <a:cs typeface="B Nazanin" pitchFamily="2" charset="-78"/>
              </a:rPr>
              <a:t>	تصميم گيري ها و پروژه هاي سازمان به عنوان </a:t>
            </a:r>
          </a:p>
          <a:p>
            <a:pPr lvl="3" algn="r" rtl="1"/>
            <a:r>
              <a:rPr lang="fa-IR" sz="3200" b="1">
                <a:solidFill>
                  <a:schemeClr val="tx2"/>
                </a:solidFill>
                <a:latin typeface="Calibri" pitchFamily="34" charset="0"/>
                <a:cs typeface="B Nazanin" pitchFamily="2" charset="-78"/>
              </a:rPr>
              <a:t>	يكي از مكانيزم‌ها و روش‌هاي مؤثر توانمندسازي</a:t>
            </a:r>
          </a:p>
          <a:p>
            <a:pPr lvl="3" algn="r" rtl="1"/>
            <a:endParaRPr lang="fa-IR" sz="3200" b="1">
              <a:solidFill>
                <a:schemeClr val="tx2"/>
              </a:solidFill>
              <a:latin typeface="Calibri" pitchFamily="34" charset="0"/>
              <a:cs typeface="B Nazanin" pitchFamily="2" charset="-78"/>
            </a:endParaRPr>
          </a:p>
          <a:p>
            <a:pPr lvl="3" algn="r" rtl="1">
              <a:buFont typeface="Courier New" pitchFamily="49" charset="0"/>
              <a:buChar char="o"/>
            </a:pPr>
            <a:r>
              <a:rPr lang="fa-IR" sz="3200" b="1">
                <a:solidFill>
                  <a:schemeClr val="tx2"/>
                </a:solidFill>
                <a:latin typeface="Calibri" pitchFamily="34" charset="0"/>
                <a:cs typeface="B Nazanin" pitchFamily="2" charset="-78"/>
              </a:rPr>
              <a:t>   این درگیری ها منجر به انگيزش و رضايت شغلي </a:t>
            </a:r>
          </a:p>
          <a:p>
            <a:pPr lvl="3" algn="r" rtl="1"/>
            <a:r>
              <a:rPr lang="fa-IR" sz="3200" b="1">
                <a:solidFill>
                  <a:schemeClr val="tx2"/>
                </a:solidFill>
                <a:latin typeface="Calibri" pitchFamily="34" charset="0"/>
                <a:cs typeface="B Nazanin" pitchFamily="2" charset="-78"/>
              </a:rPr>
              <a:t>	آنان و نهايتاً توانمندتر شدن آنها مي گردد.</a:t>
            </a:r>
            <a:endParaRPr lang="en-US" sz="3200" b="1">
              <a:solidFill>
                <a:schemeClr val="tx2"/>
              </a:solidFill>
              <a:latin typeface="Calibri" pitchFamily="34" charset="0"/>
              <a:cs typeface="B Nazanin" pitchFamily="2" charset="-78"/>
            </a:endParaRPr>
          </a:p>
          <a:p>
            <a:pPr algn="r" rtl="1"/>
            <a:r>
              <a:rPr lang="en-US" sz="2800" b="1">
                <a:solidFill>
                  <a:srgbClr val="F5FA68"/>
                </a:solidFill>
                <a:latin typeface="Calibri" pitchFamily="34" charset="0"/>
              </a:rPr>
              <a:t> </a:t>
            </a:r>
          </a:p>
        </p:txBody>
      </p:sp>
      <p:sp>
        <p:nvSpPr>
          <p:cNvPr id="4" name="Slide Number Placeholder 3"/>
          <p:cNvSpPr>
            <a:spLocks noGrp="1"/>
          </p:cNvSpPr>
          <p:nvPr>
            <p:ph type="sldNum" sz="quarter" idx="12"/>
          </p:nvPr>
        </p:nvSpPr>
        <p:spPr/>
        <p:txBody>
          <a:bodyPr/>
          <a:lstStyle/>
          <a:p>
            <a:pPr>
              <a:defRPr/>
            </a:pPr>
            <a:fld id="{2851C3B2-8297-4AB4-B552-6E58221AAA62}" type="slidenum">
              <a:rPr lang="en-US"/>
              <a:pPr>
                <a:defRPr/>
              </a:pPr>
              <a:t>31</a:t>
            </a:fld>
            <a:endParaRPr lang="en-US"/>
          </a:p>
        </p:txBody>
      </p:sp>
    </p:spTree>
  </p:cSld>
  <p:clrMapOvr>
    <a:masterClrMapping/>
  </p:clrMapOvr>
  <p:transition>
    <p:cut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idx="4294967295"/>
          </p:nvPr>
        </p:nvSpPr>
        <p:spPr>
          <a:xfrm>
            <a:off x="0" y="428625"/>
            <a:ext cx="9144000" cy="1092200"/>
          </a:xfrm>
        </p:spPr>
        <p:txBody>
          <a:bodyPr/>
          <a:lstStyle/>
          <a:p>
            <a:pPr rtl="1" eaLnBrk="1" hangingPunct="1"/>
            <a:r>
              <a:rPr lang="fa-IR" sz="3600" smtClean="0">
                <a:solidFill>
                  <a:srgbClr val="FF0000"/>
                </a:solidFill>
              </a:rPr>
              <a:t>مكانيزم هاي توانمندسازي</a:t>
            </a:r>
            <a:endParaRPr lang="en-US" sz="3600" smtClean="0">
              <a:solidFill>
                <a:srgbClr val="FF0000"/>
              </a:solidFill>
            </a:endParaRPr>
          </a:p>
        </p:txBody>
      </p:sp>
      <p:sp>
        <p:nvSpPr>
          <p:cNvPr id="33795" name="Rectangle 3"/>
          <p:cNvSpPr>
            <a:spLocks noChangeArrowheads="1"/>
          </p:cNvSpPr>
          <p:nvPr/>
        </p:nvSpPr>
        <p:spPr bwMode="auto">
          <a:xfrm>
            <a:off x="214313" y="1039813"/>
            <a:ext cx="8715375" cy="6278562"/>
          </a:xfrm>
          <a:prstGeom prst="rect">
            <a:avLst/>
          </a:prstGeom>
          <a:noFill/>
          <a:ln w="9525">
            <a:noFill/>
            <a:miter lim="800000"/>
            <a:headEnd/>
            <a:tailEnd/>
          </a:ln>
        </p:spPr>
        <p:txBody>
          <a:bodyPr>
            <a:spAutoFit/>
          </a:bodyPr>
          <a:lstStyle/>
          <a:p>
            <a:pPr algn="r" rtl="1"/>
            <a:r>
              <a:rPr lang="fa-IR" sz="3200" b="1">
                <a:solidFill>
                  <a:srgbClr val="F5FA68"/>
                </a:solidFill>
                <a:latin typeface="Calibri" pitchFamily="34" charset="0"/>
              </a:rPr>
              <a:t> </a:t>
            </a:r>
            <a:r>
              <a:rPr lang="en-US" sz="2800" b="1">
                <a:solidFill>
                  <a:srgbClr val="F5FA68"/>
                </a:solidFill>
                <a:latin typeface="Calibri" pitchFamily="34" charset="0"/>
              </a:rPr>
              <a:t> </a:t>
            </a:r>
          </a:p>
          <a:p>
            <a:pPr lvl="1" algn="r" rtl="1">
              <a:buFont typeface="Courier New" pitchFamily="49" charset="0"/>
              <a:buChar char="o"/>
            </a:pPr>
            <a:r>
              <a:rPr lang="fa-IR" sz="2800" b="1">
                <a:solidFill>
                  <a:srgbClr val="F5FA68"/>
                </a:solidFill>
                <a:latin typeface="Calibri" pitchFamily="34" charset="0"/>
              </a:rPr>
              <a:t> </a:t>
            </a:r>
            <a:r>
              <a:rPr lang="en-US" sz="2800" b="1">
                <a:solidFill>
                  <a:srgbClr val="F5FA68"/>
                </a:solidFill>
                <a:latin typeface="Calibri" pitchFamily="34" charset="0"/>
              </a:rPr>
              <a:t> </a:t>
            </a:r>
            <a:r>
              <a:rPr lang="fa-IR" sz="2600" b="1">
                <a:solidFill>
                  <a:schemeClr val="tx2"/>
                </a:solidFill>
                <a:latin typeface="Calibri" pitchFamily="34" charset="0"/>
                <a:cs typeface="B Nazanin" pitchFamily="2" charset="-78"/>
              </a:rPr>
              <a:t>دستاوردهاي مشاركت فعالانه كاركنان در فرايند تصميم گيري </a:t>
            </a:r>
          </a:p>
          <a:p>
            <a:pPr lvl="1" algn="r" rtl="1">
              <a:buFont typeface="Courier New" pitchFamily="49" charset="0"/>
              <a:buNone/>
            </a:pPr>
            <a:r>
              <a:rPr lang="fa-IR" sz="2600" b="1">
                <a:solidFill>
                  <a:schemeClr val="tx2"/>
                </a:solidFill>
                <a:latin typeface="Calibri" pitchFamily="34" charset="0"/>
                <a:cs typeface="B Nazanin" pitchFamily="2" charset="-78"/>
              </a:rPr>
              <a:t>    عبارتنداز:</a:t>
            </a:r>
            <a:endParaRPr lang="en-US" sz="2600" b="1">
              <a:solidFill>
                <a:schemeClr val="tx2"/>
              </a:solidFill>
              <a:latin typeface="Calibri" pitchFamily="34" charset="0"/>
              <a:cs typeface="B Nazanin" pitchFamily="2" charset="-78"/>
            </a:endParaRPr>
          </a:p>
          <a:p>
            <a:pPr algn="r" rtl="1"/>
            <a:r>
              <a:rPr lang="en-US" sz="2600" b="1">
                <a:solidFill>
                  <a:schemeClr val="tx2"/>
                </a:solidFill>
                <a:latin typeface="Calibri" pitchFamily="34" charset="0"/>
                <a:cs typeface="B Nazanin" pitchFamily="2" charset="-78"/>
              </a:rPr>
              <a:t> </a:t>
            </a:r>
          </a:p>
          <a:p>
            <a:pPr lvl="3" algn="r" rtl="1">
              <a:buFont typeface="Wingdings" pitchFamily="2" charset="2"/>
              <a:buChar char="§"/>
            </a:pPr>
            <a:r>
              <a:rPr lang="fa-IR" sz="2600" b="1">
                <a:solidFill>
                  <a:schemeClr val="tx2"/>
                </a:solidFill>
                <a:latin typeface="Calibri" pitchFamily="34" charset="0"/>
                <a:cs typeface="B Nazanin" pitchFamily="2" charset="-78"/>
              </a:rPr>
              <a:t>  هم افزايي فكري (سينرژي)</a:t>
            </a:r>
            <a:endParaRPr lang="en-US" sz="2600" b="1">
              <a:solidFill>
                <a:schemeClr val="tx2"/>
              </a:solidFill>
              <a:latin typeface="Calibri" pitchFamily="34" charset="0"/>
              <a:cs typeface="B Nazanin" pitchFamily="2" charset="-78"/>
            </a:endParaRPr>
          </a:p>
          <a:p>
            <a:pPr algn="r" rtl="1"/>
            <a:endParaRPr lang="en-US" sz="2600" b="1">
              <a:solidFill>
                <a:schemeClr val="tx2"/>
              </a:solidFill>
              <a:latin typeface="Calibri" pitchFamily="34" charset="0"/>
              <a:cs typeface="B Nazanin" pitchFamily="2" charset="-78"/>
            </a:endParaRPr>
          </a:p>
          <a:p>
            <a:pPr lvl="3" algn="r" rtl="1">
              <a:buFont typeface="Wingdings" pitchFamily="2" charset="2"/>
              <a:buChar char="§"/>
            </a:pPr>
            <a:r>
              <a:rPr lang="fa-IR" sz="2600" b="1">
                <a:solidFill>
                  <a:schemeClr val="tx2"/>
                </a:solidFill>
                <a:latin typeface="Calibri" pitchFamily="34" charset="0"/>
                <a:cs typeface="B Nazanin" pitchFamily="2" charset="-78"/>
              </a:rPr>
              <a:t>  يادگيري متقابل (از هم يادگيري و به‌هم ياددهي)</a:t>
            </a:r>
            <a:endParaRPr lang="en-US" sz="2600" b="1">
              <a:solidFill>
                <a:schemeClr val="tx2"/>
              </a:solidFill>
              <a:latin typeface="Calibri" pitchFamily="34" charset="0"/>
              <a:cs typeface="B Nazanin" pitchFamily="2" charset="-78"/>
            </a:endParaRPr>
          </a:p>
          <a:p>
            <a:pPr algn="r" rtl="1"/>
            <a:endParaRPr lang="en-US" sz="2600" b="1">
              <a:solidFill>
                <a:schemeClr val="tx2"/>
              </a:solidFill>
              <a:latin typeface="Calibri" pitchFamily="34" charset="0"/>
              <a:cs typeface="B Nazanin" pitchFamily="2" charset="-78"/>
            </a:endParaRPr>
          </a:p>
          <a:p>
            <a:pPr lvl="3" algn="r" rtl="1">
              <a:buFont typeface="Wingdings" pitchFamily="2" charset="2"/>
              <a:buChar char="§"/>
            </a:pPr>
            <a:r>
              <a:rPr lang="fa-IR" sz="2600" b="1">
                <a:solidFill>
                  <a:schemeClr val="tx2"/>
                </a:solidFill>
                <a:latin typeface="Calibri" pitchFamily="34" charset="0"/>
                <a:cs typeface="B Nazanin" pitchFamily="2" charset="-78"/>
              </a:rPr>
              <a:t>  تمرين به كارگيري قدرت و اختيارات</a:t>
            </a:r>
            <a:endParaRPr lang="en-US" sz="2600" b="1">
              <a:solidFill>
                <a:schemeClr val="tx2"/>
              </a:solidFill>
              <a:latin typeface="Calibri" pitchFamily="34" charset="0"/>
              <a:cs typeface="B Nazanin" pitchFamily="2" charset="-78"/>
            </a:endParaRPr>
          </a:p>
          <a:p>
            <a:pPr algn="r" rtl="1"/>
            <a:endParaRPr lang="en-US" sz="2600" b="1">
              <a:solidFill>
                <a:schemeClr val="tx2"/>
              </a:solidFill>
              <a:latin typeface="Calibri" pitchFamily="34" charset="0"/>
              <a:cs typeface="B Nazanin" pitchFamily="2" charset="-78"/>
            </a:endParaRPr>
          </a:p>
          <a:p>
            <a:pPr lvl="3" algn="r" rtl="1">
              <a:buFont typeface="Wingdings" pitchFamily="2" charset="2"/>
              <a:buChar char="§"/>
            </a:pPr>
            <a:r>
              <a:rPr lang="fa-IR" sz="2600" b="1">
                <a:solidFill>
                  <a:schemeClr val="tx2"/>
                </a:solidFill>
                <a:latin typeface="Calibri" pitchFamily="34" charset="0"/>
                <a:cs typeface="B Nazanin" pitchFamily="2" charset="-78"/>
              </a:rPr>
              <a:t>  شناخت بيشتر نسبت به سازمان</a:t>
            </a:r>
            <a:endParaRPr lang="en-US" sz="2600" b="1">
              <a:solidFill>
                <a:schemeClr val="tx2"/>
              </a:solidFill>
              <a:latin typeface="Calibri" pitchFamily="34" charset="0"/>
              <a:cs typeface="B Nazanin" pitchFamily="2" charset="-78"/>
            </a:endParaRPr>
          </a:p>
          <a:p>
            <a:pPr algn="r" rtl="1"/>
            <a:endParaRPr lang="en-US" sz="2600" b="1">
              <a:solidFill>
                <a:schemeClr val="tx2"/>
              </a:solidFill>
              <a:latin typeface="Calibri" pitchFamily="34" charset="0"/>
              <a:cs typeface="B Nazanin" pitchFamily="2" charset="-78"/>
            </a:endParaRPr>
          </a:p>
          <a:p>
            <a:pPr lvl="3" algn="r" rtl="1">
              <a:buFont typeface="Wingdings" pitchFamily="2" charset="2"/>
              <a:buChar char="§"/>
            </a:pPr>
            <a:r>
              <a:rPr lang="fa-IR" sz="2600" b="1">
                <a:solidFill>
                  <a:schemeClr val="tx2"/>
                </a:solidFill>
                <a:latin typeface="Calibri" pitchFamily="34" charset="0"/>
                <a:cs typeface="B Nazanin" pitchFamily="2" charset="-78"/>
              </a:rPr>
              <a:t>  افزايش رضايت شغلي و بهبود روحيه كاري</a:t>
            </a:r>
            <a:endParaRPr lang="en-US" sz="2600" b="1">
              <a:solidFill>
                <a:schemeClr val="tx2"/>
              </a:solidFill>
              <a:latin typeface="Calibri" pitchFamily="34" charset="0"/>
              <a:cs typeface="B Nazanin" pitchFamily="2" charset="-78"/>
            </a:endParaRPr>
          </a:p>
          <a:p>
            <a:pPr algn="r" rtl="1">
              <a:buFontTx/>
              <a:buChar char="o"/>
            </a:pPr>
            <a:endParaRPr lang="fa-IR" sz="2800" b="1">
              <a:solidFill>
                <a:srgbClr val="F5FA68"/>
              </a:solidFill>
              <a:latin typeface="Calibri" pitchFamily="34" charset="0"/>
            </a:endParaRPr>
          </a:p>
          <a:p>
            <a:pPr algn="r" rtl="1"/>
            <a:r>
              <a:rPr lang="fa-IR" sz="2800" b="1">
                <a:solidFill>
                  <a:srgbClr val="F5FA68"/>
                </a:solidFill>
                <a:latin typeface="Calibri" pitchFamily="34" charset="0"/>
              </a:rPr>
              <a:t>   </a:t>
            </a:r>
            <a:endParaRPr lang="en-US" sz="2800" b="1">
              <a:solidFill>
                <a:srgbClr val="F5FA68"/>
              </a:solidFill>
              <a:latin typeface="Calibri" pitchFamily="34" charset="0"/>
            </a:endParaRPr>
          </a:p>
        </p:txBody>
      </p:sp>
      <p:sp>
        <p:nvSpPr>
          <p:cNvPr id="4" name="Slide Number Placeholder 3"/>
          <p:cNvSpPr>
            <a:spLocks noGrp="1"/>
          </p:cNvSpPr>
          <p:nvPr>
            <p:ph type="sldNum" sz="quarter" idx="12"/>
          </p:nvPr>
        </p:nvSpPr>
        <p:spPr/>
        <p:txBody>
          <a:bodyPr/>
          <a:lstStyle/>
          <a:p>
            <a:pPr>
              <a:defRPr/>
            </a:pPr>
            <a:fld id="{77002FD9-D2B7-4DCE-8544-468F584E990B}" type="slidenum">
              <a:rPr lang="en-US"/>
              <a:pPr>
                <a:defRPr/>
              </a:pPr>
              <a:t>32</a:t>
            </a:fld>
            <a:endParaRPr lang="en-US"/>
          </a:p>
        </p:txBody>
      </p:sp>
    </p:spTree>
  </p:cSld>
  <p:clrMapOvr>
    <a:masterClrMapping/>
  </p:clrMapOvr>
  <p:transition>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557213" y="357188"/>
            <a:ext cx="8229600" cy="1143000"/>
          </a:xfrm>
        </p:spPr>
        <p:txBody>
          <a:bodyPr/>
          <a:lstStyle/>
          <a:p>
            <a:pPr rtl="1"/>
            <a:r>
              <a:rPr lang="fa-IR" sz="3200" smtClean="0">
                <a:solidFill>
                  <a:srgbClr val="FF0000"/>
                </a:solidFill>
              </a:rPr>
              <a:t>ده برنامه تحول نظام اداري كشور</a:t>
            </a:r>
            <a:endParaRPr lang="en-US" sz="3200" smtClean="0">
              <a:solidFill>
                <a:srgbClr val="FF0000"/>
              </a:solidFill>
            </a:endParaRPr>
          </a:p>
        </p:txBody>
      </p:sp>
      <p:sp>
        <p:nvSpPr>
          <p:cNvPr id="34819" name="Content Placeholder 2"/>
          <p:cNvSpPr>
            <a:spLocks noGrp="1"/>
          </p:cNvSpPr>
          <p:nvPr>
            <p:ph idx="1"/>
          </p:nvPr>
        </p:nvSpPr>
        <p:spPr>
          <a:xfrm>
            <a:off x="457200" y="1600200"/>
            <a:ext cx="8401050" cy="4525963"/>
          </a:xfrm>
        </p:spPr>
        <p:txBody>
          <a:bodyPr/>
          <a:lstStyle/>
          <a:p>
            <a:pPr algn="just" rtl="1">
              <a:lnSpc>
                <a:spcPct val="150000"/>
              </a:lnSpc>
              <a:buFont typeface="Arial" charset="0"/>
              <a:buNone/>
            </a:pPr>
            <a:r>
              <a:rPr lang="fa-IR" b="1" smtClean="0">
                <a:solidFill>
                  <a:schemeClr val="tx2"/>
                </a:solidFill>
              </a:rPr>
              <a:t>    معاونت توسعه مديريت و سرمايه انساني رييس جمهور در سال 1389 در راستاي اجراي برنامه تحول نظام اداري كشور اقدام به تدوين ده برنامه نموده است كه برنامه هشتم آن در زمينه توانمندسازي منابع انساني بوده كه به شرح ذيل مي باشد: </a:t>
            </a:r>
            <a:endParaRPr lang="en-US" b="1" smtClean="0">
              <a:solidFill>
                <a:schemeClr val="tx2"/>
              </a:solidFill>
            </a:endParaRPr>
          </a:p>
          <a:p>
            <a:pPr algn="r" rtl="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F87BF6A6-AC0B-4943-9C80-73EFBF9AFA4E}" type="slidenum">
              <a:rPr lang="en-US" smtClean="0"/>
              <a:pPr>
                <a:defRPr/>
              </a:pPr>
              <a:t>33</a:t>
            </a:fld>
            <a:endParaRPr lang="en-US"/>
          </a:p>
        </p:txBody>
      </p:sp>
    </p:spTree>
  </p:cSld>
  <p:clrMapOvr>
    <a:masterClrMapping/>
  </p:clrMapOvr>
  <p:transition>
    <p:plus/>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28625" y="285750"/>
            <a:ext cx="8229600" cy="1143000"/>
          </a:xfrm>
        </p:spPr>
        <p:txBody>
          <a:bodyPr/>
          <a:lstStyle/>
          <a:p>
            <a:pPr rtl="1"/>
            <a:r>
              <a:rPr lang="fa-IR" sz="3200" smtClean="0">
                <a:solidFill>
                  <a:srgbClr val="FF0000"/>
                </a:solidFill>
              </a:rPr>
              <a:t>ده برنامه تحول نظام اداري كشور</a:t>
            </a:r>
            <a:endParaRPr lang="en-US" sz="3200" smtClean="0">
              <a:solidFill>
                <a:srgbClr val="FF0000"/>
              </a:solidFill>
            </a:endParaRPr>
          </a:p>
        </p:txBody>
      </p:sp>
      <p:sp>
        <p:nvSpPr>
          <p:cNvPr id="35843" name="Content Placeholder 2"/>
          <p:cNvSpPr>
            <a:spLocks noGrp="1"/>
          </p:cNvSpPr>
          <p:nvPr>
            <p:ph idx="1"/>
          </p:nvPr>
        </p:nvSpPr>
        <p:spPr>
          <a:xfrm>
            <a:off x="457200" y="1285875"/>
            <a:ext cx="8401050" cy="5143500"/>
          </a:xfrm>
        </p:spPr>
        <p:txBody>
          <a:bodyPr/>
          <a:lstStyle/>
          <a:p>
            <a:pPr algn="r" rtl="1">
              <a:buFont typeface="Arial" charset="0"/>
              <a:buNone/>
            </a:pPr>
            <a:r>
              <a:rPr lang="fa-IR" sz="1800" b="1" smtClean="0">
                <a:solidFill>
                  <a:schemeClr val="tx2"/>
                </a:solidFill>
              </a:rPr>
              <a:t> </a:t>
            </a:r>
            <a:r>
              <a:rPr lang="fa-IR" sz="2000" b="1" smtClean="0">
                <a:solidFill>
                  <a:schemeClr val="tx2"/>
                </a:solidFill>
              </a:rPr>
              <a:t>1 - استقرار دولت الكترونيك (موضوع ماده38 و40 قانون مديريت خدمات كشوري)</a:t>
            </a:r>
            <a:endParaRPr lang="en-US" sz="2000" b="1" smtClean="0">
              <a:solidFill>
                <a:schemeClr val="tx2"/>
              </a:solidFill>
            </a:endParaRPr>
          </a:p>
          <a:p>
            <a:pPr algn="r" rtl="1">
              <a:buFont typeface="Arial" charset="0"/>
              <a:buNone/>
            </a:pPr>
            <a:r>
              <a:rPr lang="fa-IR" sz="2000" b="1" smtClean="0">
                <a:solidFill>
                  <a:schemeClr val="tx2"/>
                </a:solidFill>
              </a:rPr>
              <a:t>2 - عدالت استخدامي و نظام پرداختها</a:t>
            </a:r>
            <a:endParaRPr lang="en-US" sz="2000" b="1" smtClean="0">
              <a:solidFill>
                <a:schemeClr val="tx2"/>
              </a:solidFill>
            </a:endParaRPr>
          </a:p>
          <a:p>
            <a:pPr algn="r" rtl="1">
              <a:buFont typeface="Arial" charset="0"/>
              <a:buNone/>
            </a:pPr>
            <a:r>
              <a:rPr lang="fa-IR" sz="2000" b="1" smtClean="0">
                <a:solidFill>
                  <a:schemeClr val="tx2"/>
                </a:solidFill>
              </a:rPr>
              <a:t>3 - ساماندهي نيروي انساني</a:t>
            </a:r>
            <a:endParaRPr lang="en-US" sz="2000" b="1" smtClean="0">
              <a:solidFill>
                <a:schemeClr val="tx2"/>
              </a:solidFill>
            </a:endParaRPr>
          </a:p>
          <a:p>
            <a:pPr algn="r" rtl="1">
              <a:buFont typeface="Arial" charset="0"/>
              <a:buNone/>
            </a:pPr>
            <a:r>
              <a:rPr lang="fa-IR" sz="2000" b="1" smtClean="0">
                <a:solidFill>
                  <a:schemeClr val="tx2"/>
                </a:solidFill>
              </a:rPr>
              <a:t>1-3- واگذاري تصدي هاي دولت با الويت واگذاري امور به تعاوني هاي متشكل از كاركنان(موضوع ماده 13 قانون مديريت خدمات كشوري)</a:t>
            </a:r>
            <a:endParaRPr lang="en-US" sz="2000" b="1" smtClean="0">
              <a:solidFill>
                <a:schemeClr val="tx2"/>
              </a:solidFill>
            </a:endParaRPr>
          </a:p>
          <a:p>
            <a:pPr algn="r" rtl="1">
              <a:buFont typeface="Arial" charset="0"/>
              <a:buNone/>
            </a:pPr>
            <a:r>
              <a:rPr lang="fa-IR" sz="2000" b="1" smtClean="0">
                <a:solidFill>
                  <a:schemeClr val="tx2"/>
                </a:solidFill>
              </a:rPr>
              <a:t>2-3- انتقال كاركنان به بخش غير دولتي موضوع ماده 18 قانون مديريت خدمات كشوري</a:t>
            </a:r>
            <a:endParaRPr lang="en-US" sz="2000" b="1" smtClean="0">
              <a:solidFill>
                <a:schemeClr val="tx2"/>
              </a:solidFill>
            </a:endParaRPr>
          </a:p>
          <a:p>
            <a:pPr algn="r" rtl="1">
              <a:buFont typeface="Arial" charset="0"/>
              <a:buNone/>
            </a:pPr>
            <a:r>
              <a:rPr lang="fa-IR" sz="2000" b="1" smtClean="0">
                <a:solidFill>
                  <a:schemeClr val="tx2"/>
                </a:solidFill>
              </a:rPr>
              <a:t>3-3- ساماندهي نيروي انساني از دستگاههاي اجرائي پر تراكم به ساير دستگاهها</a:t>
            </a:r>
            <a:endParaRPr lang="en-US" sz="2000" b="1" smtClean="0">
              <a:solidFill>
                <a:schemeClr val="tx2"/>
              </a:solidFill>
            </a:endParaRPr>
          </a:p>
          <a:p>
            <a:pPr algn="r" rtl="1">
              <a:buFont typeface="Arial" charset="0"/>
              <a:buNone/>
            </a:pPr>
            <a:r>
              <a:rPr lang="fa-IR" sz="2000" b="1" smtClean="0">
                <a:solidFill>
                  <a:schemeClr val="tx2"/>
                </a:solidFill>
              </a:rPr>
              <a:t>4-3- انتقال نيرو از كلان شهرها به بخش ها و مناطق محروم</a:t>
            </a:r>
            <a:endParaRPr lang="en-US" sz="2000" b="1" smtClean="0">
              <a:solidFill>
                <a:schemeClr val="tx2"/>
              </a:solidFill>
            </a:endParaRPr>
          </a:p>
          <a:p>
            <a:pPr algn="r" rtl="1">
              <a:buFont typeface="Arial" charset="0"/>
              <a:buNone/>
            </a:pPr>
            <a:r>
              <a:rPr lang="fa-IR" sz="2000" b="1" smtClean="0">
                <a:solidFill>
                  <a:schemeClr val="tx2"/>
                </a:solidFill>
              </a:rPr>
              <a:t>5-3- انتقال نيرو از ستاد دستگاهها به رده هاي عملياتي</a:t>
            </a:r>
            <a:endParaRPr lang="en-US" sz="2000" b="1" smtClean="0">
              <a:solidFill>
                <a:schemeClr val="tx2"/>
              </a:solidFill>
            </a:endParaRPr>
          </a:p>
          <a:p>
            <a:pPr algn="r" rtl="1">
              <a:buFont typeface="Arial" charset="0"/>
              <a:buNone/>
            </a:pPr>
            <a:r>
              <a:rPr lang="fa-IR" sz="2000" b="1" smtClean="0">
                <a:solidFill>
                  <a:schemeClr val="tx2"/>
                </a:solidFill>
              </a:rPr>
              <a:t>6-3- حمايت از بخش خصوصي ماده 22 و 24 قانون مديريت خدمات كشوري</a:t>
            </a:r>
            <a:endParaRPr lang="en-US" sz="2000" b="1" smtClean="0">
              <a:solidFill>
                <a:schemeClr val="tx2"/>
              </a:solidFill>
            </a:endParaRPr>
          </a:p>
          <a:p>
            <a:pPr algn="r" rtl="1">
              <a:buFont typeface="Arial" charset="0"/>
              <a:buNone/>
            </a:pPr>
            <a:r>
              <a:rPr lang="fa-IR" sz="2000" b="1" smtClean="0">
                <a:solidFill>
                  <a:schemeClr val="tx2"/>
                </a:solidFill>
              </a:rPr>
              <a:t>7-3- استقرار نظام دوركاري</a:t>
            </a:r>
          </a:p>
          <a:p>
            <a:pPr algn="r" rtl="1">
              <a:buFont typeface="Arial" charset="0"/>
              <a:buNone/>
            </a:pPr>
            <a:r>
              <a:rPr lang="fa-IR" sz="2000" b="1" smtClean="0">
                <a:solidFill>
                  <a:schemeClr val="tx2"/>
                </a:solidFill>
              </a:rPr>
              <a:t>4 - تمركز زدائي</a:t>
            </a:r>
            <a:endParaRPr lang="en-US" sz="2000" b="1" smtClean="0">
              <a:solidFill>
                <a:schemeClr val="tx2"/>
              </a:solidFill>
            </a:endParaRPr>
          </a:p>
          <a:p>
            <a:pPr algn="r" rtl="1">
              <a:buFont typeface="Arial" charset="0"/>
              <a:buNone/>
            </a:pPr>
            <a:r>
              <a:rPr lang="fa-IR" sz="2000" b="1" smtClean="0">
                <a:solidFill>
                  <a:schemeClr val="tx2"/>
                </a:solidFill>
              </a:rPr>
              <a:t>5 - افزايش بهره وري و استقرار نظام جامع مديريت عملكرد(موضوع مواد 81، 82 و 83 قانون مديريت خدمات كشوري)</a:t>
            </a:r>
            <a:endParaRPr lang="en-US" sz="2000" b="1" smtClean="0">
              <a:solidFill>
                <a:schemeClr val="tx2"/>
              </a:solidFill>
            </a:endParaRPr>
          </a:p>
          <a:p>
            <a:pPr algn="r" rtl="1">
              <a:buFont typeface="Arial" charset="0"/>
              <a:buNone/>
            </a:pPr>
            <a:endParaRPr lang="en-US" sz="1800" b="1" smtClean="0">
              <a:solidFill>
                <a:schemeClr val="tx2"/>
              </a:solidFill>
            </a:endParaRPr>
          </a:p>
          <a:p>
            <a:pPr algn="r" rtl="1">
              <a:lnSpc>
                <a:spcPct val="150000"/>
              </a:lnSpc>
              <a:buFont typeface="Arial" charset="0"/>
              <a:buNone/>
            </a:pPr>
            <a:endParaRPr lang="en-US" b="1" smtClean="0">
              <a:solidFill>
                <a:schemeClr val="tx2"/>
              </a:solidFill>
            </a:endParaRPr>
          </a:p>
          <a:p>
            <a:pPr algn="r" rtl="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2CD7719F-B3A9-4D77-B259-30FECE77BFF8}" type="slidenum">
              <a:rPr lang="en-US" smtClean="0"/>
              <a:pPr>
                <a:defRPr/>
              </a:pPr>
              <a:t>34</a:t>
            </a:fld>
            <a:endParaRPr lang="en-US"/>
          </a:p>
        </p:txBody>
      </p:sp>
    </p:spTree>
  </p:cSld>
  <p:clrMapOvr>
    <a:masterClrMapping/>
  </p:clrMapOvr>
  <p:transition>
    <p:wheel spokes="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28625" y="285750"/>
            <a:ext cx="8229600" cy="1143000"/>
          </a:xfrm>
        </p:spPr>
        <p:txBody>
          <a:bodyPr/>
          <a:lstStyle/>
          <a:p>
            <a:r>
              <a:rPr lang="fa-IR" sz="3200" smtClean="0"/>
              <a:t>ده برنامه تحول نظام اداري كشور</a:t>
            </a:r>
            <a:endParaRPr lang="en-US" sz="3200" smtClean="0"/>
          </a:p>
        </p:txBody>
      </p:sp>
      <p:sp>
        <p:nvSpPr>
          <p:cNvPr id="36867" name="Content Placeholder 2"/>
          <p:cNvSpPr>
            <a:spLocks noGrp="1"/>
          </p:cNvSpPr>
          <p:nvPr>
            <p:ph idx="1"/>
          </p:nvPr>
        </p:nvSpPr>
        <p:spPr>
          <a:xfrm>
            <a:off x="457200" y="1143000"/>
            <a:ext cx="8401050" cy="5429250"/>
          </a:xfrm>
        </p:spPr>
        <p:txBody>
          <a:bodyPr/>
          <a:lstStyle/>
          <a:p>
            <a:pPr algn="r" rtl="1">
              <a:buFont typeface="Arial" charset="0"/>
              <a:buNone/>
            </a:pPr>
            <a:r>
              <a:rPr lang="fa-IR" sz="2100" b="1" smtClean="0">
                <a:solidFill>
                  <a:schemeClr val="tx2"/>
                </a:solidFill>
              </a:rPr>
              <a:t>6 - سلامت اداري</a:t>
            </a:r>
            <a:endParaRPr lang="en-US" sz="2100" b="1" smtClean="0">
              <a:solidFill>
                <a:schemeClr val="tx2"/>
              </a:solidFill>
            </a:endParaRPr>
          </a:p>
          <a:p>
            <a:pPr algn="r" rtl="1">
              <a:buFont typeface="Arial" charset="0"/>
              <a:buNone/>
            </a:pPr>
            <a:r>
              <a:rPr lang="fa-IR" sz="2100" b="1" smtClean="0">
                <a:solidFill>
                  <a:schemeClr val="tx2"/>
                </a:solidFill>
              </a:rPr>
              <a:t>7 - اصلاح ساختارها و فرآيندها</a:t>
            </a:r>
            <a:endParaRPr lang="en-US" sz="2100" b="1" smtClean="0">
              <a:solidFill>
                <a:schemeClr val="tx2"/>
              </a:solidFill>
            </a:endParaRPr>
          </a:p>
          <a:p>
            <a:pPr algn="r" rtl="1">
              <a:buFont typeface="Arial" charset="0"/>
              <a:buNone/>
            </a:pPr>
            <a:r>
              <a:rPr lang="fa-IR" sz="2100" b="1" smtClean="0">
                <a:solidFill>
                  <a:srgbClr val="FF0000"/>
                </a:solidFill>
              </a:rPr>
              <a:t>8 - توانمندسازي و آموزش فرهنگي و تخصصي منابع انساني</a:t>
            </a:r>
            <a:endParaRPr lang="en-US" sz="2100" b="1" smtClean="0">
              <a:solidFill>
                <a:srgbClr val="FF0000"/>
              </a:solidFill>
            </a:endParaRPr>
          </a:p>
          <a:p>
            <a:pPr algn="r" rtl="1">
              <a:buFont typeface="Arial" charset="0"/>
              <a:buNone/>
            </a:pPr>
            <a:r>
              <a:rPr lang="fa-IR" sz="2100" b="1" smtClean="0">
                <a:solidFill>
                  <a:srgbClr val="FF0000"/>
                </a:solidFill>
              </a:rPr>
              <a:t>1-8- مناسب سازي دانش، مهارت و نگرش كاركنان دولت با شغل مورد نظر در قالب نظام آموزش جديد(موضوع ماده 58 قانون مديريت خدمات كشوري)</a:t>
            </a:r>
            <a:endParaRPr lang="en-US" sz="2100" b="1" smtClean="0">
              <a:solidFill>
                <a:srgbClr val="FF0000"/>
              </a:solidFill>
            </a:endParaRPr>
          </a:p>
          <a:p>
            <a:pPr algn="r" rtl="1">
              <a:buFont typeface="Arial" charset="0"/>
              <a:buNone/>
            </a:pPr>
            <a:r>
              <a:rPr lang="fa-IR" sz="2100" b="1" smtClean="0">
                <a:solidFill>
                  <a:srgbClr val="FF0000"/>
                </a:solidFill>
              </a:rPr>
              <a:t>2-8- ايجاد ارتباط ما بين ارتقاء كارمندان و مديران با آموزش و بهره مندي از امتيازات آن </a:t>
            </a:r>
            <a:endParaRPr lang="en-US" sz="2100" b="1" smtClean="0">
              <a:solidFill>
                <a:srgbClr val="FF0000"/>
              </a:solidFill>
            </a:endParaRPr>
          </a:p>
          <a:p>
            <a:pPr algn="r" rtl="1">
              <a:buFont typeface="Arial" charset="0"/>
              <a:buNone/>
            </a:pPr>
            <a:r>
              <a:rPr lang="fa-IR" sz="2100" b="1" smtClean="0">
                <a:solidFill>
                  <a:srgbClr val="FF0000"/>
                </a:solidFill>
              </a:rPr>
              <a:t>3-8- ساماندهي بورس ها و دوره هاي آموزشي داخل وخارج براي كاركنان دولت (موضوع ماده60 قانون مديريت خدمات كشوري)</a:t>
            </a:r>
            <a:endParaRPr lang="en-US" sz="2100" b="1" smtClean="0">
              <a:solidFill>
                <a:srgbClr val="FF0000"/>
              </a:solidFill>
            </a:endParaRPr>
          </a:p>
          <a:p>
            <a:pPr algn="r" rtl="1">
              <a:buFont typeface="Arial" charset="0"/>
              <a:buNone/>
            </a:pPr>
            <a:r>
              <a:rPr lang="fa-IR" sz="2100" b="1" smtClean="0">
                <a:solidFill>
                  <a:srgbClr val="FF0000"/>
                </a:solidFill>
              </a:rPr>
              <a:t>4-8- ارائه آموزش هاي فرهنگي، فني، محاسباتي،‌ مالي و قانوني به مديران و كارشناسان (50،000 نفر مدير)</a:t>
            </a:r>
            <a:endParaRPr lang="en-US" sz="2100" b="1" smtClean="0">
              <a:solidFill>
                <a:srgbClr val="FF0000"/>
              </a:solidFill>
            </a:endParaRPr>
          </a:p>
          <a:p>
            <a:pPr algn="r" rtl="1">
              <a:buFont typeface="Arial" charset="0"/>
              <a:buNone/>
            </a:pPr>
            <a:r>
              <a:rPr lang="fa-IR" sz="2100" b="1" smtClean="0">
                <a:solidFill>
                  <a:srgbClr val="FF0000"/>
                </a:solidFill>
              </a:rPr>
              <a:t>5-8- ارائه آموزش هاي تخصصي و اختصاصي مربوط به مديران</a:t>
            </a:r>
            <a:endParaRPr lang="en-US" sz="2100" b="1" smtClean="0">
              <a:solidFill>
                <a:srgbClr val="FF0000"/>
              </a:solidFill>
            </a:endParaRPr>
          </a:p>
          <a:p>
            <a:pPr algn="r" rtl="1">
              <a:buFont typeface="Arial" charset="0"/>
              <a:buNone/>
            </a:pPr>
            <a:r>
              <a:rPr lang="fa-IR" sz="2100" b="1" smtClean="0">
                <a:solidFill>
                  <a:srgbClr val="FF0000"/>
                </a:solidFill>
              </a:rPr>
              <a:t>6-8- ارائه آموزش هاي كارگاهي و مهارتي به مديران و كارمندان</a:t>
            </a:r>
            <a:endParaRPr lang="en-US" sz="2100" b="1" smtClean="0">
              <a:solidFill>
                <a:srgbClr val="FF0000"/>
              </a:solidFill>
            </a:endParaRPr>
          </a:p>
          <a:p>
            <a:pPr algn="r" rtl="1">
              <a:buFont typeface="Arial" charset="0"/>
              <a:buNone/>
            </a:pPr>
            <a:r>
              <a:rPr lang="fa-IR" sz="2100" b="1" smtClean="0">
                <a:solidFill>
                  <a:schemeClr val="tx2"/>
                </a:solidFill>
              </a:rPr>
              <a:t>9 - تقويت مديريت وتوان كارشناسي كشور و ارتقاء روحيه خود كنترلي در كارها</a:t>
            </a:r>
            <a:endParaRPr lang="en-US" sz="2100" b="1" smtClean="0">
              <a:solidFill>
                <a:schemeClr val="tx2"/>
              </a:solidFill>
            </a:endParaRPr>
          </a:p>
          <a:p>
            <a:pPr algn="r" rtl="1">
              <a:buFont typeface="Arial" charset="0"/>
              <a:buNone/>
            </a:pPr>
            <a:r>
              <a:rPr lang="fa-IR" sz="2100" b="1" smtClean="0">
                <a:solidFill>
                  <a:schemeClr val="tx2"/>
                </a:solidFill>
              </a:rPr>
              <a:t>10 - خدمات رساني به مردم و تكريم ارباب رجوع </a:t>
            </a:r>
            <a:endParaRPr lang="en-US" sz="2100" b="1" smtClean="0">
              <a:solidFill>
                <a:schemeClr val="tx2"/>
              </a:solidFill>
            </a:endParaRPr>
          </a:p>
          <a:p>
            <a:pPr algn="r" rtl="1">
              <a:lnSpc>
                <a:spcPct val="150000"/>
              </a:lnSpc>
              <a:buFont typeface="Arial" charset="0"/>
              <a:buNone/>
            </a:pPr>
            <a:endParaRPr lang="en-US" b="1" smtClean="0">
              <a:solidFill>
                <a:schemeClr val="tx2"/>
              </a:solidFill>
            </a:endParaRPr>
          </a:p>
          <a:p>
            <a:pPr algn="r" rtl="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247FA3EF-3358-43A5-9ECE-7B1ED09829F1}" type="slidenum">
              <a:rPr lang="en-US" smtClean="0"/>
              <a:pPr>
                <a:defRPr/>
              </a:pPr>
              <a:t>35</a:t>
            </a:fld>
            <a:endParaRPr lang="en-US"/>
          </a:p>
        </p:txBody>
      </p:sp>
    </p:spTree>
  </p:cSld>
  <p:clrMapOvr>
    <a:masterClrMapping/>
  </p:clrMapOvr>
  <p:transition>
    <p:wheel spokes="8"/>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idx="4294967295"/>
          </p:nvPr>
        </p:nvSpPr>
        <p:spPr>
          <a:xfrm>
            <a:off x="0" y="336550"/>
            <a:ext cx="9144000" cy="1092200"/>
          </a:xfrm>
        </p:spPr>
        <p:txBody>
          <a:bodyPr/>
          <a:lstStyle/>
          <a:p>
            <a:pPr rtl="1" eaLnBrk="1" hangingPunct="1"/>
            <a:r>
              <a:rPr lang="fa-IR" sz="4000" smtClean="0">
                <a:solidFill>
                  <a:srgbClr val="FF0000"/>
                </a:solidFill>
              </a:rPr>
              <a:t>نتيجه گيري</a:t>
            </a:r>
            <a:endParaRPr lang="en-US" sz="4000" smtClean="0">
              <a:solidFill>
                <a:srgbClr val="FF0000"/>
              </a:solidFill>
            </a:endParaRPr>
          </a:p>
        </p:txBody>
      </p:sp>
      <p:sp>
        <p:nvSpPr>
          <p:cNvPr id="37891" name="Rectangle 3"/>
          <p:cNvSpPr>
            <a:spLocks noChangeArrowheads="1"/>
          </p:cNvSpPr>
          <p:nvPr/>
        </p:nvSpPr>
        <p:spPr bwMode="auto">
          <a:xfrm>
            <a:off x="285750" y="1204913"/>
            <a:ext cx="8643938" cy="5724525"/>
          </a:xfrm>
          <a:prstGeom prst="rect">
            <a:avLst/>
          </a:prstGeom>
          <a:noFill/>
          <a:ln w="9525">
            <a:noFill/>
            <a:miter lim="800000"/>
            <a:headEnd/>
            <a:tailEnd/>
          </a:ln>
        </p:spPr>
        <p:txBody>
          <a:bodyPr>
            <a:spAutoFit/>
          </a:bodyPr>
          <a:lstStyle/>
          <a:p>
            <a:pPr marL="533400" algn="r" rtl="1"/>
            <a:endParaRPr lang="fa-IR" sz="1600" b="1">
              <a:solidFill>
                <a:srgbClr val="F5FA68"/>
              </a:solidFill>
              <a:latin typeface="Calibri" pitchFamily="34" charset="0"/>
            </a:endParaRPr>
          </a:p>
          <a:p>
            <a:pPr marL="533400" algn="r" rtl="1">
              <a:buFont typeface="Wingdings" pitchFamily="2" charset="2"/>
              <a:buChar char="v"/>
            </a:pPr>
            <a:r>
              <a:rPr lang="fa-IR" sz="2200" b="1">
                <a:solidFill>
                  <a:schemeClr val="tx2"/>
                </a:solidFill>
                <a:latin typeface="Calibri" pitchFamily="34" charset="0"/>
              </a:rPr>
              <a:t>  </a:t>
            </a:r>
            <a:r>
              <a:rPr lang="fa-IR" sz="2200" b="1">
                <a:solidFill>
                  <a:schemeClr val="tx2"/>
                </a:solidFill>
                <a:latin typeface="Calibri" pitchFamily="34" charset="0"/>
                <a:cs typeface="B Nazanin" pitchFamily="2" charset="-78"/>
              </a:rPr>
              <a:t>توانمندسازي نمي تواند به صورت تحميلي انجام شود.</a:t>
            </a:r>
          </a:p>
          <a:p>
            <a:pPr marL="533400" algn="r" rtl="1">
              <a:buFont typeface="Wingdings" pitchFamily="2" charset="2"/>
              <a:buChar char="v"/>
            </a:pPr>
            <a:endParaRPr lang="fa-IR" sz="2200" b="1">
              <a:solidFill>
                <a:schemeClr val="tx2"/>
              </a:solidFill>
              <a:latin typeface="Calibri" pitchFamily="34" charset="0"/>
              <a:cs typeface="B Nazanin" pitchFamily="2" charset="-78"/>
            </a:endParaRPr>
          </a:p>
          <a:p>
            <a:pPr marL="533400" algn="just" rtl="1">
              <a:buFont typeface="Wingdings" pitchFamily="2" charset="2"/>
              <a:buChar char="v"/>
            </a:pPr>
            <a:r>
              <a:rPr lang="fa-IR" sz="2200" b="1">
                <a:solidFill>
                  <a:schemeClr val="tx2"/>
                </a:solidFill>
                <a:latin typeface="Calibri" pitchFamily="34" charset="0"/>
                <a:cs typeface="B Nazanin" pitchFamily="2" charset="-78"/>
              </a:rPr>
              <a:t>  صرف تغيير رهبري سازمان نمي تواند موجب توانمند ترشدن سازمان و توانمندی كاركنان شود. هر دو جزء رهبري سازمان و كاركنان آن در</a:t>
            </a:r>
            <a:r>
              <a:rPr lang="en-US" sz="2200" b="1">
                <a:solidFill>
                  <a:schemeClr val="tx2"/>
                </a:solidFill>
                <a:latin typeface="Calibri" pitchFamily="34" charset="0"/>
                <a:cs typeface="B Nazanin" pitchFamily="2" charset="-78"/>
              </a:rPr>
              <a:t> </a:t>
            </a:r>
            <a:r>
              <a:rPr lang="fa-IR" sz="2200" b="1">
                <a:solidFill>
                  <a:schemeClr val="tx2"/>
                </a:solidFill>
                <a:latin typeface="Calibri" pitchFamily="34" charset="0"/>
                <a:cs typeface="B Nazanin" pitchFamily="2" charset="-78"/>
              </a:rPr>
              <a:t>توانمند شدن سازمان مؤثرند ولي به تنهايي كافي نيستند.</a:t>
            </a:r>
          </a:p>
          <a:p>
            <a:pPr marL="533400" algn="just" rtl="1">
              <a:buFont typeface="Wingdings" pitchFamily="2" charset="2"/>
              <a:buChar char="v"/>
            </a:pPr>
            <a:endParaRPr lang="fa-IR" sz="2200" b="1">
              <a:solidFill>
                <a:schemeClr val="tx2"/>
              </a:solidFill>
              <a:latin typeface="Calibri" pitchFamily="34" charset="0"/>
              <a:cs typeface="B Nazanin" pitchFamily="2" charset="-78"/>
            </a:endParaRPr>
          </a:p>
          <a:p>
            <a:pPr marL="533400" algn="r" rtl="1">
              <a:buFont typeface="Wingdings" pitchFamily="2" charset="2"/>
              <a:buChar char="v"/>
            </a:pPr>
            <a:r>
              <a:rPr lang="fa-IR" sz="2200" b="1">
                <a:solidFill>
                  <a:schemeClr val="tx2"/>
                </a:solidFill>
                <a:latin typeface="Calibri" pitchFamily="34" charset="0"/>
                <a:cs typeface="B Nazanin" pitchFamily="2" charset="-78"/>
              </a:rPr>
              <a:t> توانمندسازي كاركنان يك فرايند چند بعدي است كه نشان مي‌دهد:</a:t>
            </a:r>
          </a:p>
          <a:p>
            <a:pPr marL="533400" algn="r" rtl="1"/>
            <a:r>
              <a:rPr lang="fa-IR" sz="2200" b="1">
                <a:solidFill>
                  <a:schemeClr val="tx2"/>
                </a:solidFill>
                <a:latin typeface="Calibri" pitchFamily="34" charset="0"/>
                <a:cs typeface="B Nazanin" pitchFamily="2" charset="-78"/>
              </a:rPr>
              <a:t> </a:t>
            </a:r>
          </a:p>
          <a:p>
            <a:pPr marL="1447800" lvl="2" algn="r" rtl="1">
              <a:buFont typeface="Wingdings" pitchFamily="2" charset="2"/>
              <a:buChar char="§"/>
            </a:pPr>
            <a:r>
              <a:rPr lang="fa-IR" sz="2200" b="1">
                <a:solidFill>
                  <a:schemeClr val="tx2"/>
                </a:solidFill>
                <a:latin typeface="Calibri" pitchFamily="34" charset="0"/>
                <a:cs typeface="B Nazanin" pitchFamily="2" charset="-78"/>
              </a:rPr>
              <a:t>راهبران چگونه رهبري مي كنند.</a:t>
            </a:r>
          </a:p>
          <a:p>
            <a:pPr marL="1447800" lvl="2" algn="r" rtl="1"/>
            <a:endParaRPr lang="fa-IR" sz="2200" b="1">
              <a:solidFill>
                <a:schemeClr val="tx2"/>
              </a:solidFill>
              <a:latin typeface="Calibri" pitchFamily="34" charset="0"/>
              <a:cs typeface="B Nazanin" pitchFamily="2" charset="-78"/>
            </a:endParaRPr>
          </a:p>
          <a:p>
            <a:pPr marL="1447800" lvl="2" algn="r" rtl="1">
              <a:buFont typeface="Wingdings" pitchFamily="2" charset="2"/>
              <a:buChar char="§"/>
            </a:pPr>
            <a:r>
              <a:rPr lang="fa-IR" sz="2200" b="1">
                <a:solidFill>
                  <a:schemeClr val="tx2"/>
                </a:solidFill>
                <a:latin typeface="Calibri" pitchFamily="34" charset="0"/>
                <a:cs typeface="B Nazanin" pitchFamily="2" charset="-78"/>
              </a:rPr>
              <a:t>كاركنان چگونه عكس العمل نشان مي دهند.</a:t>
            </a:r>
          </a:p>
          <a:p>
            <a:pPr marL="1447800" lvl="2" algn="r" rtl="1"/>
            <a:r>
              <a:rPr lang="fa-IR" sz="2200" b="1">
                <a:solidFill>
                  <a:schemeClr val="tx2"/>
                </a:solidFill>
                <a:latin typeface="Calibri" pitchFamily="34" charset="0"/>
                <a:cs typeface="B Nazanin" pitchFamily="2" charset="-78"/>
              </a:rPr>
              <a:t> </a:t>
            </a:r>
          </a:p>
          <a:p>
            <a:pPr marL="1447800" lvl="2" algn="r" rtl="1">
              <a:buFont typeface="Wingdings" pitchFamily="2" charset="2"/>
              <a:buChar char="§"/>
            </a:pPr>
            <a:r>
              <a:rPr lang="fa-IR" sz="2200" b="1">
                <a:solidFill>
                  <a:schemeClr val="tx2"/>
                </a:solidFill>
                <a:latin typeface="Calibri" pitchFamily="34" charset="0"/>
                <a:cs typeface="B Nazanin" pitchFamily="2" charset="-78"/>
              </a:rPr>
              <a:t>همكاران چگونه برخورد مي كنند.</a:t>
            </a:r>
          </a:p>
          <a:p>
            <a:pPr marL="1447800" lvl="2" algn="r" rtl="1"/>
            <a:r>
              <a:rPr lang="fa-IR" sz="2200" b="1">
                <a:solidFill>
                  <a:schemeClr val="tx2"/>
                </a:solidFill>
                <a:latin typeface="Calibri" pitchFamily="34" charset="0"/>
                <a:cs typeface="B Nazanin" pitchFamily="2" charset="-78"/>
              </a:rPr>
              <a:t> </a:t>
            </a:r>
          </a:p>
          <a:p>
            <a:pPr marL="1447800" lvl="2" algn="r" rtl="1">
              <a:buFont typeface="Wingdings" pitchFamily="2" charset="2"/>
              <a:buChar char="§"/>
            </a:pPr>
            <a:r>
              <a:rPr lang="fa-IR" sz="2200" b="1">
                <a:solidFill>
                  <a:schemeClr val="tx2"/>
                </a:solidFill>
                <a:latin typeface="Calibri" pitchFamily="34" charset="0"/>
                <a:cs typeface="B Nazanin" pitchFamily="2" charset="-78"/>
              </a:rPr>
              <a:t>چگونه فرايندهاي كاري مرتبط، سازماندهي شده اند. </a:t>
            </a:r>
          </a:p>
          <a:p>
            <a:pPr marL="533400" algn="r" rtl="1"/>
            <a:r>
              <a:rPr lang="fa-IR" sz="2000" b="1">
                <a:solidFill>
                  <a:schemeClr val="tx2"/>
                </a:solidFill>
                <a:latin typeface="Calibri" pitchFamily="34" charset="0"/>
                <a:cs typeface="B Nazanin" pitchFamily="2" charset="-78"/>
              </a:rPr>
              <a:t> </a:t>
            </a:r>
          </a:p>
        </p:txBody>
      </p:sp>
      <p:sp>
        <p:nvSpPr>
          <p:cNvPr id="4" name="Slide Number Placeholder 3"/>
          <p:cNvSpPr>
            <a:spLocks noGrp="1"/>
          </p:cNvSpPr>
          <p:nvPr>
            <p:ph type="sldNum" sz="quarter" idx="12"/>
          </p:nvPr>
        </p:nvSpPr>
        <p:spPr/>
        <p:txBody>
          <a:bodyPr/>
          <a:lstStyle/>
          <a:p>
            <a:pPr>
              <a:defRPr/>
            </a:pPr>
            <a:fld id="{ACB22380-D627-4566-BD25-54E449EA149D}" type="slidenum">
              <a:rPr lang="en-US"/>
              <a:pPr>
                <a:defRPr/>
              </a:pPr>
              <a:t>36</a:t>
            </a:fld>
            <a:endParaRPr lang="en-US"/>
          </a:p>
        </p:txBody>
      </p:sp>
    </p:spTree>
  </p:cSld>
  <p:clrMapOvr>
    <a:masterClrMapping/>
  </p:clrMapOvr>
  <p:transition>
    <p:cover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50"/>
            <a:ext cx="8229600" cy="1143000"/>
          </a:xfrm>
        </p:spPr>
        <p:txBody>
          <a:bodyPr rtlCol="0">
            <a:normAutofit/>
          </a:bodyPr>
          <a:lstStyle/>
          <a:p>
            <a:pPr eaLnBrk="1" fontAlgn="auto" hangingPunct="1">
              <a:spcAft>
                <a:spcPts val="0"/>
              </a:spcAft>
              <a:defRPr/>
            </a:pPr>
            <a:r>
              <a:rPr lang="fa-IR" altLang="zh-TW" sz="48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منابع و مآخذ</a:t>
            </a:r>
            <a:endParaRPr lang="en-US" altLang="zh-TW" sz="48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endParaRPr>
          </a:p>
        </p:txBody>
      </p:sp>
      <p:sp>
        <p:nvSpPr>
          <p:cNvPr id="38915" name="Content Placeholder 2"/>
          <p:cNvSpPr>
            <a:spLocks noGrp="1"/>
          </p:cNvSpPr>
          <p:nvPr>
            <p:ph idx="1"/>
          </p:nvPr>
        </p:nvSpPr>
        <p:spPr>
          <a:xfrm>
            <a:off x="457200" y="2000250"/>
            <a:ext cx="8229600" cy="4643438"/>
          </a:xfrm>
        </p:spPr>
        <p:txBody>
          <a:bodyPr/>
          <a:lstStyle/>
          <a:p>
            <a:pPr algn="justLow" rtl="1" eaLnBrk="1" hangingPunct="1">
              <a:lnSpc>
                <a:spcPct val="150000"/>
              </a:lnSpc>
              <a:spcBef>
                <a:spcPct val="0"/>
              </a:spcBef>
              <a:buFontTx/>
              <a:buChar char="•"/>
            </a:pPr>
            <a:r>
              <a:rPr lang="fa-IR" sz="1900" smtClean="0">
                <a:solidFill>
                  <a:schemeClr val="tx2"/>
                </a:solidFill>
                <a:ea typeface="Calibri" pitchFamily="34" charset="0"/>
                <a:cs typeface="B Zar" pitchFamily="2" charset="-78"/>
              </a:rPr>
              <a:t>ابطحی ، سید حسین و سعید عاسبی (1386)، </a:t>
            </a:r>
            <a:r>
              <a:rPr lang="fa-IR" sz="1900" b="1" i="1" smtClean="0">
                <a:solidFill>
                  <a:schemeClr val="tx2"/>
                </a:solidFill>
                <a:ea typeface="Calibri" pitchFamily="34" charset="0"/>
                <a:cs typeface="B Zar" pitchFamily="2" charset="-78"/>
              </a:rPr>
              <a:t>توانمند سازی کارکنان</a:t>
            </a:r>
            <a:r>
              <a:rPr lang="fa-IR" sz="1900" smtClean="0">
                <a:solidFill>
                  <a:schemeClr val="tx2"/>
                </a:solidFill>
                <a:ea typeface="Calibri" pitchFamily="34" charset="0"/>
                <a:cs typeface="B Zar" pitchFamily="2" charset="-78"/>
              </a:rPr>
              <a:t> (مهرشهر کرج، موسسه تحقیقات و آموزش مدیریت) </a:t>
            </a:r>
            <a:endParaRPr lang="en-US" sz="1900" smtClean="0">
              <a:solidFill>
                <a:schemeClr val="tx2"/>
              </a:solidFill>
              <a:ea typeface="Calibri" pitchFamily="34" charset="0"/>
              <a:cs typeface="Arial" charset="0"/>
            </a:endParaRPr>
          </a:p>
          <a:p>
            <a:pPr algn="justLow" rtl="1" eaLnBrk="1" hangingPunct="1">
              <a:lnSpc>
                <a:spcPct val="150000"/>
              </a:lnSpc>
              <a:spcBef>
                <a:spcPct val="0"/>
              </a:spcBef>
              <a:buFontTx/>
              <a:buChar char="•"/>
            </a:pPr>
            <a:r>
              <a:rPr lang="fa-IR" sz="1900" smtClean="0">
                <a:solidFill>
                  <a:schemeClr val="tx2"/>
                </a:solidFill>
                <a:ea typeface="Calibri" pitchFamily="34" charset="0"/>
                <a:cs typeface="B Zar" pitchFamily="2" charset="-78"/>
              </a:rPr>
              <a:t>اسکات، سینتا و دنیس ژاف (1383)، </a:t>
            </a:r>
            <a:r>
              <a:rPr lang="fa-IR" sz="1900" b="1" i="1" smtClean="0">
                <a:solidFill>
                  <a:schemeClr val="tx2"/>
                </a:solidFill>
                <a:ea typeface="Calibri" pitchFamily="34" charset="0"/>
                <a:cs typeface="B Zar" pitchFamily="2" charset="-78"/>
              </a:rPr>
              <a:t>تواناسازی کارکنان</a:t>
            </a:r>
            <a:r>
              <a:rPr lang="fa-IR" sz="1900" smtClean="0">
                <a:solidFill>
                  <a:schemeClr val="tx2"/>
                </a:solidFill>
                <a:ea typeface="Calibri" pitchFamily="34" charset="0"/>
                <a:cs typeface="B Zar" pitchFamily="2" charset="-78"/>
              </a:rPr>
              <a:t>، ترجمه مهدی ایران نژاد پاريزي(مهر شهر کرج: موسسه تحقیقات و آموزش مدیریت). </a:t>
            </a:r>
            <a:endParaRPr lang="en-US" sz="1900" smtClean="0">
              <a:solidFill>
                <a:schemeClr val="tx2"/>
              </a:solidFill>
              <a:ea typeface="Calibri" pitchFamily="34" charset="0"/>
              <a:cs typeface="Arial" charset="0"/>
            </a:endParaRPr>
          </a:p>
          <a:p>
            <a:pPr algn="justLow" rtl="1" eaLnBrk="1" hangingPunct="1">
              <a:lnSpc>
                <a:spcPct val="150000"/>
              </a:lnSpc>
              <a:spcBef>
                <a:spcPct val="0"/>
              </a:spcBef>
              <a:buFontTx/>
              <a:buChar char="•"/>
            </a:pPr>
            <a:r>
              <a:rPr lang="fa-IR" sz="1900" smtClean="0">
                <a:solidFill>
                  <a:schemeClr val="tx2"/>
                </a:solidFill>
                <a:ea typeface="Calibri" pitchFamily="34" charset="0"/>
                <a:cs typeface="B Zar" pitchFamily="2" charset="-78"/>
              </a:rPr>
              <a:t>بلانچارد، کارلوکس و راندولف (1385)، </a:t>
            </a:r>
            <a:r>
              <a:rPr lang="fa-IR" sz="1900" b="1" i="1" smtClean="0">
                <a:solidFill>
                  <a:schemeClr val="tx2"/>
                </a:solidFill>
                <a:ea typeface="Calibri" pitchFamily="34" charset="0"/>
                <a:cs typeface="B Zar" pitchFamily="2" charset="-78"/>
              </a:rPr>
              <a:t>مديريت تواناسازی کارکنان</a:t>
            </a:r>
            <a:r>
              <a:rPr lang="fa-IR" sz="1900" smtClean="0">
                <a:solidFill>
                  <a:schemeClr val="tx2"/>
                </a:solidFill>
                <a:ea typeface="Calibri" pitchFamily="34" charset="0"/>
                <a:cs typeface="B Zar" pitchFamily="2" charset="-78"/>
              </a:rPr>
              <a:t>، ترجمه مهدی ایران نژاد (تهران ، نشر مدیران). </a:t>
            </a:r>
            <a:endParaRPr lang="en-US" sz="1900" smtClean="0">
              <a:solidFill>
                <a:schemeClr val="tx2"/>
              </a:solidFill>
              <a:ea typeface="Calibri" pitchFamily="34" charset="0"/>
              <a:cs typeface="Arial" charset="0"/>
            </a:endParaRPr>
          </a:p>
          <a:p>
            <a:pPr algn="justLow" rtl="1" eaLnBrk="1" hangingPunct="1">
              <a:lnSpc>
                <a:spcPct val="150000"/>
              </a:lnSpc>
              <a:spcBef>
                <a:spcPct val="0"/>
              </a:spcBef>
              <a:buFontTx/>
              <a:buChar char="•"/>
            </a:pPr>
            <a:r>
              <a:rPr lang="fa-IR" sz="1900" smtClean="0">
                <a:solidFill>
                  <a:schemeClr val="tx2"/>
                </a:solidFill>
                <a:ea typeface="Calibri" pitchFamily="34" charset="0"/>
                <a:cs typeface="B Zar" pitchFamily="2" charset="-78"/>
              </a:rPr>
              <a:t>کینلا، دنیس(1383)، </a:t>
            </a:r>
            <a:r>
              <a:rPr lang="fa-IR" sz="1900" b="1" i="1" smtClean="0">
                <a:solidFill>
                  <a:schemeClr val="tx2"/>
                </a:solidFill>
                <a:ea typeface="Calibri" pitchFamily="34" charset="0"/>
                <a:cs typeface="B Zar" pitchFamily="2" charset="-78"/>
              </a:rPr>
              <a:t>توانمند سازی منابع انسانی</a:t>
            </a:r>
            <a:r>
              <a:rPr lang="fa-IR" sz="1900" smtClean="0">
                <a:solidFill>
                  <a:schemeClr val="tx2"/>
                </a:solidFill>
                <a:ea typeface="Calibri" pitchFamily="34" charset="0"/>
                <a:cs typeface="B Zar" pitchFamily="2" charset="-78"/>
              </a:rPr>
              <a:t>، ترجمه مهدی ایران نژاد پاريزي(تهران : نشر مدیران). </a:t>
            </a:r>
          </a:p>
          <a:p>
            <a:pPr algn="justLow" rtl="1" eaLnBrk="1" hangingPunct="1">
              <a:lnSpc>
                <a:spcPct val="150000"/>
              </a:lnSpc>
              <a:spcBef>
                <a:spcPct val="0"/>
              </a:spcBef>
              <a:buFontTx/>
              <a:buChar char="•"/>
            </a:pPr>
            <a:r>
              <a:rPr lang="fa-IR" sz="1900" b="1" i="1" smtClean="0">
                <a:solidFill>
                  <a:schemeClr val="tx2"/>
                </a:solidFill>
                <a:ea typeface="Calibri" pitchFamily="34" charset="0"/>
                <a:cs typeface="B Zar" pitchFamily="2" charset="-78"/>
              </a:rPr>
              <a:t>مبانی سازمان یادگیرنده </a:t>
            </a:r>
            <a:r>
              <a:rPr lang="fa-IR" sz="1900" i="1" smtClean="0">
                <a:solidFill>
                  <a:schemeClr val="tx2"/>
                </a:solidFill>
                <a:ea typeface="SimSun" pitchFamily="2" charset="-122"/>
                <a:cs typeface="B Lotus" pitchFamily="2" charset="-78"/>
              </a:rPr>
              <a:t>، مارکواتد ،مایکل ، ترجمه مهدی ایران نژاد پاریزی ،نشر مدیران ، 1388.</a:t>
            </a:r>
            <a:endParaRPr lang="en-US" sz="1900" smtClean="0">
              <a:solidFill>
                <a:schemeClr val="tx2"/>
              </a:solidFill>
              <a:ea typeface="SimSun" pitchFamily="2" charset="-122"/>
              <a:cs typeface="Arial" charset="0"/>
            </a:endParaRPr>
          </a:p>
          <a:p>
            <a:pPr algn="justLow" rtl="1" eaLnBrk="1" hangingPunct="1">
              <a:lnSpc>
                <a:spcPct val="150000"/>
              </a:lnSpc>
              <a:spcBef>
                <a:spcPct val="0"/>
              </a:spcBef>
              <a:buFontTx/>
              <a:buChar char="•"/>
            </a:pPr>
            <a:r>
              <a:rPr lang="fa-IR" sz="1900" smtClean="0">
                <a:solidFill>
                  <a:schemeClr val="tx2"/>
                </a:solidFill>
                <a:ea typeface="SimSun" pitchFamily="2" charset="-122"/>
                <a:cs typeface="B Zar" pitchFamily="2" charset="-78"/>
              </a:rPr>
              <a:t>وتن، دیوید و کیم کمرون( 1383)، </a:t>
            </a:r>
            <a:r>
              <a:rPr lang="fa-IR" sz="1900" b="1" i="1" smtClean="0">
                <a:solidFill>
                  <a:schemeClr val="tx2"/>
                </a:solidFill>
                <a:ea typeface="SimSun" pitchFamily="2" charset="-122"/>
                <a:cs typeface="B Zar" pitchFamily="2" charset="-78"/>
              </a:rPr>
              <a:t>تواناسازی و تفویض اختیار</a:t>
            </a:r>
            <a:r>
              <a:rPr lang="fa-IR" sz="1900" smtClean="0">
                <a:solidFill>
                  <a:schemeClr val="tx2"/>
                </a:solidFill>
                <a:ea typeface="SimSun" pitchFamily="2" charset="-122"/>
                <a:cs typeface="B Zar" pitchFamily="2" charset="-78"/>
              </a:rPr>
              <a:t> ،ترجمه بدرالدین اورعی یزدی،  (مهرشهركرج: موسسه تحقیقات و آموزش مدیریت) .</a:t>
            </a:r>
          </a:p>
          <a:p>
            <a:pPr algn="justLow" rtl="1" eaLnBrk="1" hangingPunct="1">
              <a:lnSpc>
                <a:spcPct val="150000"/>
              </a:lnSpc>
              <a:spcBef>
                <a:spcPct val="0"/>
              </a:spcBef>
              <a:buFontTx/>
              <a:buChar char="•"/>
            </a:pPr>
            <a:endParaRPr lang="en-US" sz="1900" i="1" smtClean="0">
              <a:ea typeface="SimSun" pitchFamily="2" charset="-122"/>
              <a:cs typeface="B Lotus" pitchFamily="2" charset="-78"/>
            </a:endParaRPr>
          </a:p>
        </p:txBody>
      </p:sp>
      <p:pic>
        <p:nvPicPr>
          <p:cNvPr id="38916" name="Picture 1" descr="C:\Documents and Settings\Bahareh\Desktop\Bookmark\Bookmark 3\33_books.gif"/>
          <p:cNvPicPr>
            <a:picLocks noChangeAspect="1" noChangeArrowheads="1"/>
          </p:cNvPicPr>
          <p:nvPr/>
        </p:nvPicPr>
        <p:blipFill>
          <a:blip r:embed="rId2"/>
          <a:srcRect/>
          <a:stretch>
            <a:fillRect/>
          </a:stretch>
        </p:blipFill>
        <p:spPr bwMode="auto">
          <a:xfrm>
            <a:off x="6786563" y="500063"/>
            <a:ext cx="2000250" cy="15716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E29A9F9D-ED2A-46F8-9BAD-CF128011D101}" type="slidenum">
              <a:rPr lang="en-US"/>
              <a:pPr>
                <a:defRPr/>
              </a:pPr>
              <a:t>37</a:t>
            </a:fld>
            <a:endParaRPr lang="en-US"/>
          </a:p>
        </p:txBody>
      </p:sp>
    </p:spTree>
  </p:cSld>
  <p:clrMapOvr>
    <a:masterClrMapping/>
  </p:clrMapOvr>
  <p:transition>
    <p:strips dir="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8"/>
            <a:ext cx="8229600" cy="1143000"/>
          </a:xfrm>
        </p:spPr>
        <p:txBody>
          <a:bodyPr rtlCol="0">
            <a:normAutofit/>
          </a:bodyPr>
          <a:lstStyle/>
          <a:p>
            <a:pPr eaLnBrk="1" fontAlgn="auto" hangingPunct="1">
              <a:spcAft>
                <a:spcPts val="0"/>
              </a:spcAft>
              <a:defRPr/>
            </a:pPr>
            <a:r>
              <a:rPr lang="fa-IR" altLang="zh-TW" sz="48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منابع و مآخذ</a:t>
            </a:r>
            <a:endParaRPr lang="en-US" altLang="zh-TW" sz="48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endParaRPr>
          </a:p>
        </p:txBody>
      </p:sp>
      <p:sp>
        <p:nvSpPr>
          <p:cNvPr id="39939" name="Content Placeholder 2"/>
          <p:cNvSpPr>
            <a:spLocks noGrp="1"/>
          </p:cNvSpPr>
          <p:nvPr>
            <p:ph idx="1"/>
          </p:nvPr>
        </p:nvSpPr>
        <p:spPr>
          <a:xfrm>
            <a:off x="457200" y="1785938"/>
            <a:ext cx="8229600" cy="4643437"/>
          </a:xfrm>
        </p:spPr>
        <p:txBody>
          <a:bodyPr/>
          <a:lstStyle/>
          <a:p>
            <a:pPr algn="justLow" rtl="1" eaLnBrk="1" hangingPunct="1">
              <a:lnSpc>
                <a:spcPct val="150000"/>
              </a:lnSpc>
              <a:spcBef>
                <a:spcPct val="0"/>
              </a:spcBef>
              <a:buFontTx/>
              <a:buChar char="•"/>
            </a:pPr>
            <a:r>
              <a:rPr lang="fa-IR" sz="1900" smtClean="0">
                <a:solidFill>
                  <a:schemeClr val="tx2"/>
                </a:solidFill>
                <a:ea typeface="Calibri" pitchFamily="34" charset="0"/>
                <a:cs typeface="B Zar" pitchFamily="2" charset="-78"/>
              </a:rPr>
              <a:t>آقايار،سيروس(1386) ، </a:t>
            </a:r>
            <a:r>
              <a:rPr lang="fa-IR" sz="1900" b="1" i="1" smtClean="0">
                <a:solidFill>
                  <a:schemeClr val="tx2"/>
                </a:solidFill>
                <a:ea typeface="Calibri" pitchFamily="34" charset="0"/>
                <a:cs typeface="B Zar" pitchFamily="2" charset="-78"/>
              </a:rPr>
              <a:t>تواناسازي كاركنان و توانمند سازي سازمان</a:t>
            </a:r>
            <a:r>
              <a:rPr lang="fa-IR" sz="1900" smtClean="0">
                <a:solidFill>
                  <a:schemeClr val="tx2"/>
                </a:solidFill>
                <a:ea typeface="Calibri" pitchFamily="34" charset="0"/>
                <a:cs typeface="B Zar" pitchFamily="2" charset="-78"/>
              </a:rPr>
              <a:t>، (اصفهان:سپاهان).</a:t>
            </a:r>
          </a:p>
          <a:p>
            <a:pPr algn="justLow" rtl="1" eaLnBrk="1" hangingPunct="1">
              <a:lnSpc>
                <a:spcPct val="150000"/>
              </a:lnSpc>
              <a:spcBef>
                <a:spcPct val="0"/>
              </a:spcBef>
              <a:buFontTx/>
              <a:buChar char="•"/>
            </a:pPr>
            <a:r>
              <a:rPr lang="fa-IR" sz="1900" smtClean="0">
                <a:solidFill>
                  <a:schemeClr val="tx2"/>
                </a:solidFill>
                <a:ea typeface="Calibri" pitchFamily="34" charset="0"/>
                <a:cs typeface="B Zar" pitchFamily="2" charset="-78"/>
              </a:rPr>
              <a:t>بلانچارد، كنت ، جان كارلوس و آلن راندولف(1378)، </a:t>
            </a:r>
            <a:r>
              <a:rPr lang="fa-IR" sz="1900" b="1" i="1" smtClean="0">
                <a:solidFill>
                  <a:schemeClr val="tx2"/>
                </a:solidFill>
                <a:ea typeface="Calibri" pitchFamily="34" charset="0"/>
                <a:cs typeface="B Zar" pitchFamily="2" charset="-78"/>
              </a:rPr>
              <a:t>مديريت توانا سازي كاركنان</a:t>
            </a:r>
            <a:r>
              <a:rPr lang="fa-IR" sz="1900" smtClean="0">
                <a:solidFill>
                  <a:schemeClr val="tx2"/>
                </a:solidFill>
                <a:ea typeface="Calibri" pitchFamily="34" charset="0"/>
                <a:cs typeface="B Zar" pitchFamily="2" charset="-78"/>
              </a:rPr>
              <a:t>، ترجمه مهدي ايران نژاد پاريزي،(تهران : نشر مديران).</a:t>
            </a:r>
          </a:p>
          <a:p>
            <a:pPr algn="r" rtl="1" eaLnBrk="1" hangingPunct="1">
              <a:lnSpc>
                <a:spcPct val="150000"/>
              </a:lnSpc>
              <a:spcBef>
                <a:spcPct val="0"/>
              </a:spcBef>
              <a:buFont typeface="Arial" charset="0"/>
              <a:buNone/>
            </a:pPr>
            <a:r>
              <a:rPr lang="fa-IR" sz="1900" b="1" smtClean="0">
                <a:solidFill>
                  <a:schemeClr val="tx2"/>
                </a:solidFill>
                <a:ea typeface="Calibri" pitchFamily="34" charset="0"/>
                <a:cs typeface="B Zar" pitchFamily="2" charset="-78"/>
              </a:rPr>
              <a:t>انگليسي:</a:t>
            </a:r>
          </a:p>
          <a:p>
            <a:pPr eaLnBrk="1" hangingPunct="1">
              <a:lnSpc>
                <a:spcPct val="150000"/>
              </a:lnSpc>
              <a:spcBef>
                <a:spcPct val="0"/>
              </a:spcBef>
              <a:buFontTx/>
              <a:buChar char="•"/>
            </a:pPr>
            <a:r>
              <a:rPr lang="en-US" sz="1900" smtClean="0">
                <a:solidFill>
                  <a:schemeClr val="tx2"/>
                </a:solidFill>
                <a:ea typeface="Calibri" pitchFamily="34" charset="0"/>
                <a:cs typeface="B Zar" pitchFamily="2" charset="-78"/>
              </a:rPr>
              <a:t>Diana Tracy, “10 steps to empowerment”</a:t>
            </a:r>
          </a:p>
          <a:p>
            <a:pPr eaLnBrk="1" hangingPunct="1">
              <a:lnSpc>
                <a:spcPct val="150000"/>
              </a:lnSpc>
              <a:spcBef>
                <a:spcPct val="0"/>
              </a:spcBef>
              <a:buFontTx/>
              <a:buChar char="•"/>
            </a:pPr>
            <a:r>
              <a:rPr lang="en-US" sz="1900" smtClean="0">
                <a:solidFill>
                  <a:schemeClr val="tx2"/>
                </a:solidFill>
                <a:ea typeface="Calibri" pitchFamily="34" charset="0"/>
                <a:cs typeface="B Zar" pitchFamily="2" charset="-78"/>
              </a:rPr>
              <a:t>Employee Empowerment (Article)</a:t>
            </a:r>
          </a:p>
          <a:p>
            <a:pPr eaLnBrk="1" hangingPunct="1">
              <a:lnSpc>
                <a:spcPct val="150000"/>
              </a:lnSpc>
              <a:spcBef>
                <a:spcPct val="0"/>
              </a:spcBef>
              <a:buFontTx/>
              <a:buChar char="•"/>
            </a:pPr>
            <a:r>
              <a:rPr lang="en-US" sz="1900" smtClean="0">
                <a:solidFill>
                  <a:schemeClr val="tx2"/>
                </a:solidFill>
                <a:ea typeface="Calibri" pitchFamily="34" charset="0"/>
                <a:cs typeface="B Zar" pitchFamily="2" charset="-78"/>
              </a:rPr>
              <a:t>Michel Marquadt , “Bulding the Learning Organization” (New Yourk: Mc Graw-Hill ,2002) </a:t>
            </a:r>
          </a:p>
          <a:p>
            <a:pPr eaLnBrk="1" hangingPunct="1">
              <a:lnSpc>
                <a:spcPct val="150000"/>
              </a:lnSpc>
              <a:spcBef>
                <a:spcPct val="0"/>
              </a:spcBef>
              <a:buFontTx/>
              <a:buChar char="•"/>
            </a:pPr>
            <a:r>
              <a:rPr lang="en-US" sz="1900" smtClean="0">
                <a:solidFill>
                  <a:schemeClr val="tx2"/>
                </a:solidFill>
                <a:ea typeface="Calibri" pitchFamily="34" charset="0"/>
                <a:cs typeface="B Zar" pitchFamily="2" charset="-78"/>
              </a:rPr>
              <a:t>www. Hq.usac.army.mil/cepa/learning/17 htm.(Empowerment)</a:t>
            </a:r>
          </a:p>
          <a:p>
            <a:pPr eaLnBrk="1" hangingPunct="1">
              <a:lnSpc>
                <a:spcPct val="150000"/>
              </a:lnSpc>
              <a:spcBef>
                <a:spcPct val="0"/>
              </a:spcBef>
              <a:buFontTx/>
              <a:buChar char="•"/>
            </a:pPr>
            <a:endParaRPr lang="fa-IR" sz="1900" smtClean="0">
              <a:solidFill>
                <a:schemeClr val="tx2"/>
              </a:solidFill>
              <a:ea typeface="Calibri" pitchFamily="34" charset="0"/>
              <a:cs typeface="B Zar" pitchFamily="2" charset="-78"/>
            </a:endParaRPr>
          </a:p>
          <a:p>
            <a:pPr algn="justLow" rtl="1" eaLnBrk="1" hangingPunct="1">
              <a:lnSpc>
                <a:spcPct val="150000"/>
              </a:lnSpc>
              <a:spcBef>
                <a:spcPct val="0"/>
              </a:spcBef>
              <a:buFontTx/>
              <a:buChar char="•"/>
            </a:pPr>
            <a:endParaRPr lang="fa-IR" sz="1900" smtClean="0">
              <a:solidFill>
                <a:schemeClr val="tx2"/>
              </a:solidFill>
              <a:ea typeface="Calibri" pitchFamily="34" charset="0"/>
              <a:cs typeface="B Zar" pitchFamily="2" charset="-78"/>
            </a:endParaRPr>
          </a:p>
          <a:p>
            <a:pPr algn="justLow" rtl="1" eaLnBrk="1" hangingPunct="1">
              <a:lnSpc>
                <a:spcPct val="150000"/>
              </a:lnSpc>
              <a:spcBef>
                <a:spcPct val="0"/>
              </a:spcBef>
              <a:buFontTx/>
              <a:buChar char="•"/>
            </a:pPr>
            <a:endParaRPr lang="fa-IR" sz="1900" smtClean="0">
              <a:solidFill>
                <a:schemeClr val="tx2"/>
              </a:solidFill>
              <a:ea typeface="Calibri" pitchFamily="34" charset="0"/>
              <a:cs typeface="B Zar" pitchFamily="2" charset="-78"/>
            </a:endParaRPr>
          </a:p>
          <a:p>
            <a:pPr algn="justLow" rtl="1" eaLnBrk="1" hangingPunct="1">
              <a:lnSpc>
                <a:spcPct val="150000"/>
              </a:lnSpc>
              <a:spcBef>
                <a:spcPct val="0"/>
              </a:spcBef>
              <a:buFontTx/>
              <a:buChar char="•"/>
            </a:pPr>
            <a:endParaRPr lang="en-US" sz="1900" smtClean="0">
              <a:solidFill>
                <a:schemeClr val="tx2"/>
              </a:solidFill>
              <a:ea typeface="Calibri" pitchFamily="34" charset="0"/>
              <a:cs typeface="B Zar" pitchFamily="2" charset="-78"/>
            </a:endParaRPr>
          </a:p>
        </p:txBody>
      </p:sp>
      <p:pic>
        <p:nvPicPr>
          <p:cNvPr id="39940" name="Picture 1" descr="C:\Documents and Settings\Bahareh\Desktop\Bookmark\Bookmark 3\33_books.gif"/>
          <p:cNvPicPr>
            <a:picLocks noChangeAspect="1" noChangeArrowheads="1"/>
          </p:cNvPicPr>
          <p:nvPr/>
        </p:nvPicPr>
        <p:blipFill>
          <a:blip r:embed="rId2"/>
          <a:srcRect/>
          <a:stretch>
            <a:fillRect/>
          </a:stretch>
        </p:blipFill>
        <p:spPr bwMode="auto">
          <a:xfrm>
            <a:off x="6929438" y="428625"/>
            <a:ext cx="1928812" cy="14859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2A11C594-47C0-4440-8A99-D972D2224E71}" type="slidenum">
              <a:rPr lang="en-US"/>
              <a:pPr>
                <a:defRPr/>
              </a:pPr>
              <a:t>38</a:t>
            </a:fld>
            <a:endParaRPr lang="en-US"/>
          </a:p>
        </p:txBody>
      </p:sp>
    </p:spTree>
  </p:cSld>
  <p:clrMapOvr>
    <a:masterClrMapping/>
  </p:clrMapOvr>
  <p:transition>
    <p:strips/>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085BF478-139A-4607-BE98-7977DB69DB78}" type="slidenum">
              <a:rPr lang="en-US" smtClean="0"/>
              <a:pPr>
                <a:defRPr/>
              </a:pPr>
              <a:t>39</a:t>
            </a:fld>
            <a:endParaRPr lang="en-US"/>
          </a:p>
        </p:txBody>
      </p:sp>
      <p:sp>
        <p:nvSpPr>
          <p:cNvPr id="4" name="Flowchart: Alternate Process 3"/>
          <p:cNvSpPr/>
          <p:nvPr/>
        </p:nvSpPr>
        <p:spPr bwMode="auto">
          <a:xfrm>
            <a:off x="1285852" y="1500174"/>
            <a:ext cx="6715172" cy="1143008"/>
          </a:xfrm>
          <a:prstGeom prst="flowChartAlternateProcess">
            <a:avLst/>
          </a:prstGeom>
          <a:noFill/>
          <a:ln w="9525" cap="flat" cmpd="sng" algn="ctr">
            <a:solidFill>
              <a:schemeClr val="tx1"/>
            </a:solidFill>
            <a:prstDash val="solid"/>
            <a:round/>
            <a:headEnd type="none" w="med" len="med"/>
            <a:tailEnd type="none" w="med" len="med"/>
          </a:ln>
          <a:effectLst/>
        </p:spPr>
        <p:txBody>
          <a:bodyPr rtlCol="1"/>
          <a:lstStyle/>
          <a:p>
            <a:pPr algn="ctr" rtl="1">
              <a:defRPr/>
            </a:pPr>
            <a:r>
              <a:rPr lang="fa-IR" sz="6600" b="1" kern="10" dirty="0">
                <a:ln w="19050">
                  <a:solidFill>
                    <a:schemeClr val="bg1"/>
                  </a:solidFill>
                  <a:round/>
                  <a:headEnd/>
                  <a:tailEnd/>
                </a:ln>
                <a:gradFill rotWithShape="1">
                  <a:gsLst>
                    <a:gs pos="0">
                      <a:schemeClr val="accent1"/>
                    </a:gs>
                    <a:gs pos="100000">
                      <a:schemeClr val="tx1"/>
                    </a:gs>
                  </a:gsLst>
                  <a:lin ang="0" scaled="1"/>
                </a:gradFill>
                <a:effectLst>
                  <a:outerShdw dist="71842" dir="2700000" algn="ctr" rotWithShape="0">
                    <a:schemeClr val="bg2">
                      <a:alpha val="50000"/>
                    </a:schemeClr>
                  </a:outerShdw>
                </a:effectLst>
                <a:latin typeface="Verdana"/>
                <a:cs typeface="B Titr" pitchFamily="2" charset="-78"/>
              </a:rPr>
              <a:t>با تشکر از توجه شما</a:t>
            </a:r>
          </a:p>
        </p:txBody>
      </p:sp>
      <p:sp>
        <p:nvSpPr>
          <p:cNvPr id="5" name="Rectangle 4"/>
          <p:cNvSpPr/>
          <p:nvPr/>
        </p:nvSpPr>
        <p:spPr>
          <a:xfrm>
            <a:off x="928662" y="3143248"/>
            <a:ext cx="7286676" cy="1200329"/>
          </a:xfrm>
          <a:prstGeom prst="rect">
            <a:avLst/>
          </a:prstGeom>
        </p:spPr>
        <p:txBody>
          <a:bodyPr>
            <a:spAutoFit/>
          </a:bodyPr>
          <a:lstStyle/>
          <a:p>
            <a:pPr algn="ctr">
              <a:defRPr/>
            </a:pPr>
            <a:r>
              <a:rPr lang="en-US" sz="7200" b="1" kern="10" dirty="0">
                <a:ln w="19050">
                  <a:solidFill>
                    <a:schemeClr val="bg1"/>
                  </a:solidFill>
                  <a:round/>
                  <a:headEnd/>
                  <a:tailEnd/>
                </a:ln>
                <a:gradFill rotWithShape="1">
                  <a:gsLst>
                    <a:gs pos="0">
                      <a:schemeClr val="accent1"/>
                    </a:gs>
                    <a:gs pos="100000">
                      <a:schemeClr val="tx1"/>
                    </a:gs>
                  </a:gsLst>
                  <a:lin ang="0" scaled="1"/>
                </a:gradFill>
                <a:effectLst>
                  <a:outerShdw dist="71842" dir="2700000" algn="ctr" rotWithShape="0">
                    <a:schemeClr val="bg2">
                      <a:alpha val="50000"/>
                    </a:schemeClr>
                  </a:outerShdw>
                </a:effectLst>
                <a:latin typeface="Verdana"/>
                <a:cs typeface="Arial" pitchFamily="34" charset="0"/>
              </a:rPr>
              <a:t>Thank You </a:t>
            </a:r>
            <a:endParaRPr lang="en-US" sz="7200" dirty="0">
              <a:latin typeface="Arial" pitchFamily="34" charset="0"/>
              <a:cs typeface="Arial" pitchFamily="34" charset="0"/>
            </a:endParaRPr>
          </a:p>
        </p:txBody>
      </p:sp>
      <p:sp>
        <p:nvSpPr>
          <p:cNvPr id="40965" name="Rounded Rectangle 5"/>
          <p:cNvSpPr>
            <a:spLocks noChangeArrowheads="1"/>
          </p:cNvSpPr>
          <p:nvPr/>
        </p:nvSpPr>
        <p:spPr bwMode="auto">
          <a:xfrm>
            <a:off x="3857625" y="5643563"/>
            <a:ext cx="1500188" cy="428625"/>
          </a:xfrm>
          <a:prstGeom prst="roundRect">
            <a:avLst>
              <a:gd name="adj" fmla="val 16667"/>
            </a:avLst>
          </a:prstGeom>
          <a:solidFill>
            <a:schemeClr val="accent1"/>
          </a:solidFill>
          <a:ln w="9525" algn="ctr">
            <a:solidFill>
              <a:schemeClr val="tx1"/>
            </a:solidFill>
            <a:round/>
            <a:headEnd/>
            <a:tailEnd/>
          </a:ln>
        </p:spPr>
        <p:txBody>
          <a:bodyPr/>
          <a:lstStyle/>
          <a:p>
            <a:pPr algn="ctr" rtl="1"/>
            <a:r>
              <a:rPr lang="fa-IR" sz="2000">
                <a:solidFill>
                  <a:schemeClr val="bg1"/>
                </a:solidFill>
                <a:latin typeface="Edwardian Script ITC" pitchFamily="66" charset="0"/>
                <a:ea typeface="Calibri" pitchFamily="34" charset="0"/>
                <a:cs typeface="B Titr" pitchFamily="2" charset="-78"/>
              </a:rPr>
              <a:t>بهار 1390</a:t>
            </a:r>
            <a:endParaRPr lang="en-US" sz="2000">
              <a:solidFill>
                <a:schemeClr val="bg1"/>
              </a:solidFill>
              <a:ea typeface="Calibri" pitchFamily="34" charset="0"/>
              <a:cs typeface="B Titr" pitchFamily="2" charset="-78"/>
            </a:endParaRPr>
          </a:p>
          <a:p>
            <a:pPr algn="r" rtl="1"/>
            <a:endParaRPr lang="fa-IR"/>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357158" y="928670"/>
          <a:ext cx="8501122" cy="5572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pPr>
              <a:defRPr/>
            </a:pPr>
            <a:fld id="{B4C5B186-6F2A-4981-83AF-4C91DF1D78E8}" type="slidenum">
              <a:rPr lang="en-US"/>
              <a:pPr>
                <a:defRPr/>
              </a:pPr>
              <a:t>4</a:t>
            </a:fld>
            <a:endParaRPr lang="en-US"/>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346075"/>
            <a:ext cx="8229600" cy="868363"/>
          </a:xfrm>
        </p:spPr>
        <p:txBody>
          <a:bodyPr/>
          <a:lstStyle/>
          <a:p>
            <a:pPr rtl="1"/>
            <a:r>
              <a:rPr lang="fa-IR" sz="3600" smtClean="0">
                <a:solidFill>
                  <a:srgbClr val="FF0000"/>
                </a:solidFill>
              </a:rPr>
              <a:t>فهرست مطالب</a:t>
            </a:r>
            <a:r>
              <a:rPr lang="fa-IR" sz="3600" smtClean="0"/>
              <a:t> </a:t>
            </a:r>
            <a:r>
              <a:rPr lang="fa-IR" smtClean="0"/>
              <a:t> </a:t>
            </a:r>
            <a:endParaRPr lang="en-US" smtClean="0"/>
          </a:p>
        </p:txBody>
      </p:sp>
      <p:sp>
        <p:nvSpPr>
          <p:cNvPr id="6147" name="Content Placeholder 2"/>
          <p:cNvSpPr>
            <a:spLocks noGrp="1"/>
          </p:cNvSpPr>
          <p:nvPr>
            <p:ph idx="1"/>
          </p:nvPr>
        </p:nvSpPr>
        <p:spPr>
          <a:xfrm>
            <a:off x="457200" y="1357313"/>
            <a:ext cx="7400925" cy="5143500"/>
          </a:xfrm>
        </p:spPr>
        <p:txBody>
          <a:bodyPr/>
          <a:lstStyle/>
          <a:p>
            <a:pPr algn="r" rtl="1">
              <a:buFont typeface="Arial" charset="0"/>
              <a:buNone/>
            </a:pPr>
            <a:r>
              <a:rPr lang="fa-IR" sz="2800" smtClean="0"/>
              <a:t>1 – تاريخچه</a:t>
            </a:r>
          </a:p>
          <a:p>
            <a:pPr algn="r" rtl="1">
              <a:buFont typeface="Arial" charset="0"/>
              <a:buNone/>
            </a:pPr>
            <a:r>
              <a:rPr lang="fa-IR" sz="2800" smtClean="0"/>
              <a:t>2 - تعاريف </a:t>
            </a:r>
            <a:r>
              <a:rPr lang="ar-SA" sz="2800" smtClean="0"/>
              <a:t>توانمندسازي منابع انساني</a:t>
            </a:r>
            <a:endParaRPr lang="fa-IR" sz="2800" smtClean="0"/>
          </a:p>
          <a:p>
            <a:pPr algn="r" rtl="1">
              <a:buFont typeface="Arial" charset="0"/>
              <a:buNone/>
            </a:pPr>
            <a:r>
              <a:rPr lang="fa-IR" sz="2800" smtClean="0"/>
              <a:t>3 - مفهوم شناسی توانمندسازي</a:t>
            </a:r>
            <a:r>
              <a:rPr lang="en-US" sz="2800" smtClean="0"/>
              <a:t> </a:t>
            </a:r>
            <a:endParaRPr lang="fa-IR" sz="2800" smtClean="0"/>
          </a:p>
          <a:p>
            <a:pPr algn="r" rtl="1">
              <a:buFont typeface="Arial" charset="0"/>
              <a:buNone/>
            </a:pPr>
            <a:r>
              <a:rPr lang="fa-IR" sz="2800" smtClean="0"/>
              <a:t>4 - سير تكاملي مفهوم توانمندسازي</a:t>
            </a:r>
            <a:r>
              <a:rPr lang="en-US" sz="2800" smtClean="0"/>
              <a:t> </a:t>
            </a:r>
            <a:endParaRPr lang="fa-IR" sz="2800" smtClean="0"/>
          </a:p>
          <a:p>
            <a:pPr algn="r" rtl="1">
              <a:buFont typeface="Arial" charset="0"/>
              <a:buNone/>
            </a:pPr>
            <a:r>
              <a:rPr lang="fa-IR" sz="2800" smtClean="0"/>
              <a:t>5 - عناوین سنتی توانمندسازی</a:t>
            </a:r>
          </a:p>
          <a:p>
            <a:pPr algn="r" rtl="1">
              <a:buFont typeface="Arial" charset="0"/>
              <a:buNone/>
            </a:pPr>
            <a:r>
              <a:rPr lang="fa-IR" sz="2800" smtClean="0"/>
              <a:t>6 - چند نكته اساسي در توانمندسازي </a:t>
            </a:r>
          </a:p>
          <a:p>
            <a:pPr algn="r" rtl="1">
              <a:buFont typeface="Arial" charset="0"/>
              <a:buNone/>
            </a:pPr>
            <a:r>
              <a:rPr lang="fa-IR" sz="2800" smtClean="0"/>
              <a:t>7 - هدف از توانمندسازی</a:t>
            </a:r>
          </a:p>
          <a:p>
            <a:pPr algn="r" rtl="1">
              <a:buFont typeface="Arial" charset="0"/>
              <a:buNone/>
            </a:pPr>
            <a:r>
              <a:rPr lang="fa-IR" sz="2800" smtClean="0"/>
              <a:t>8 - مسیر توانمندسازی کارکنان</a:t>
            </a:r>
          </a:p>
          <a:p>
            <a:pPr algn="r" rtl="1">
              <a:buFont typeface="Arial" charset="0"/>
              <a:buNone/>
            </a:pPr>
            <a:r>
              <a:rPr lang="fa-IR" sz="2800" smtClean="0"/>
              <a:t>9 - مراحل فرایند توانمندسازی کارکنان</a:t>
            </a:r>
          </a:p>
          <a:p>
            <a:pPr algn="r" rtl="1">
              <a:buFont typeface="Arial" charset="0"/>
              <a:buNone/>
            </a:pPr>
            <a:r>
              <a:rPr lang="fa-IR" sz="2800" smtClean="0"/>
              <a:t>10 - عالیترین درجه توانمندسازی </a:t>
            </a:r>
            <a:endParaRPr lang="en-US" sz="2800" smtClean="0"/>
          </a:p>
        </p:txBody>
      </p:sp>
      <p:sp>
        <p:nvSpPr>
          <p:cNvPr id="4" name="Slide Number Placeholder 3"/>
          <p:cNvSpPr>
            <a:spLocks noGrp="1"/>
          </p:cNvSpPr>
          <p:nvPr>
            <p:ph type="sldNum" sz="quarter" idx="12"/>
          </p:nvPr>
        </p:nvSpPr>
        <p:spPr/>
        <p:txBody>
          <a:bodyPr/>
          <a:lstStyle/>
          <a:p>
            <a:pPr>
              <a:defRPr/>
            </a:pPr>
            <a:fld id="{083F6420-F4BE-4A3B-8A02-37632AD229D5}" type="slidenum">
              <a:rPr lang="en-US" smtClean="0"/>
              <a:pPr>
                <a:defRPr/>
              </a:pPr>
              <a:t>5</a:t>
            </a:fld>
            <a:endParaRPr lang="en-US"/>
          </a:p>
        </p:txBody>
      </p:sp>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346075"/>
            <a:ext cx="8229600" cy="796925"/>
          </a:xfrm>
        </p:spPr>
        <p:txBody>
          <a:bodyPr/>
          <a:lstStyle/>
          <a:p>
            <a:pPr rtl="1"/>
            <a:r>
              <a:rPr lang="fa-IR" sz="3600" smtClean="0">
                <a:solidFill>
                  <a:srgbClr val="FF0000"/>
                </a:solidFill>
              </a:rPr>
              <a:t>فهرست مطالب</a:t>
            </a:r>
            <a:r>
              <a:rPr lang="fa-IR" smtClean="0">
                <a:solidFill>
                  <a:srgbClr val="FF0000"/>
                </a:solidFill>
              </a:rPr>
              <a:t> </a:t>
            </a:r>
            <a:endParaRPr lang="en-US" smtClean="0">
              <a:solidFill>
                <a:srgbClr val="FF0000"/>
              </a:solidFill>
            </a:endParaRPr>
          </a:p>
        </p:txBody>
      </p:sp>
      <p:sp>
        <p:nvSpPr>
          <p:cNvPr id="3" name="Content Placeholder 2"/>
          <p:cNvSpPr>
            <a:spLocks noGrp="1"/>
          </p:cNvSpPr>
          <p:nvPr>
            <p:ph idx="1"/>
          </p:nvPr>
        </p:nvSpPr>
        <p:spPr>
          <a:xfrm>
            <a:off x="428625" y="1071563"/>
            <a:ext cx="7400925" cy="5643562"/>
          </a:xfrm>
        </p:spPr>
        <p:txBody>
          <a:bodyPr/>
          <a:lstStyle/>
          <a:p>
            <a:pPr algn="r" rtl="1">
              <a:buFont typeface="Arial" pitchFamily="34" charset="0"/>
              <a:buNone/>
              <a:defRPr/>
            </a:pPr>
            <a:r>
              <a:rPr lang="fa-IR" sz="2800" dirty="0" smtClean="0"/>
              <a:t>11 - مدل سه مرحله ای توانمندسازی کارکنان </a:t>
            </a:r>
            <a:r>
              <a:rPr lang="fa-IR" sz="2800" u="sng" dirty="0" smtClean="0">
                <a:effectLst>
                  <a:outerShdw blurRad="38100" dist="38100" dir="2700000" algn="tl">
                    <a:srgbClr val="000000">
                      <a:alpha val="43137"/>
                    </a:srgbClr>
                  </a:outerShdw>
                </a:effectLst>
              </a:rPr>
              <a:t>(</a:t>
            </a:r>
            <a:r>
              <a:rPr lang="fa-IR" sz="2800" b="1" u="sng" dirty="0" smtClean="0">
                <a:effectLst>
                  <a:outerShdw blurRad="38100" dist="38100" dir="2700000" algn="tl">
                    <a:srgbClr val="000000">
                      <a:alpha val="43137"/>
                    </a:srgbClr>
                  </a:outerShdw>
                </a:effectLst>
              </a:rPr>
              <a:t>آلن رندولف) </a:t>
            </a:r>
            <a:endParaRPr lang="fa-IR" sz="2800" u="sng" dirty="0" smtClean="0">
              <a:effectLst>
                <a:outerShdw blurRad="38100" dist="38100" dir="2700000" algn="tl">
                  <a:srgbClr val="000000">
                    <a:alpha val="43137"/>
                  </a:srgbClr>
                </a:outerShdw>
              </a:effectLst>
            </a:endParaRPr>
          </a:p>
          <a:p>
            <a:pPr algn="r" rtl="1">
              <a:buFont typeface="Arial" pitchFamily="34" charset="0"/>
              <a:buNone/>
              <a:defRPr/>
            </a:pPr>
            <a:r>
              <a:rPr lang="fa-IR" sz="2800" dirty="0" smtClean="0"/>
              <a:t>       1 - 11- تبادل اطلاعات </a:t>
            </a:r>
          </a:p>
          <a:p>
            <a:pPr algn="r" rtl="1">
              <a:buFont typeface="Arial" pitchFamily="34" charset="0"/>
              <a:buNone/>
              <a:defRPr/>
            </a:pPr>
            <a:r>
              <a:rPr lang="fa-IR" sz="2800" dirty="0" smtClean="0"/>
              <a:t>      2 - 11- ایجاد استقلال ساختاری</a:t>
            </a:r>
          </a:p>
          <a:p>
            <a:pPr algn="r" rtl="1">
              <a:buFont typeface="Arial" pitchFamily="34" charset="0"/>
              <a:buNone/>
              <a:defRPr/>
            </a:pPr>
            <a:r>
              <a:rPr lang="fa-IR" sz="2800" dirty="0" smtClean="0"/>
              <a:t>      3 – 11- جايگزيني سلسله مراتب را با تيمهاي كاري</a:t>
            </a:r>
          </a:p>
          <a:p>
            <a:pPr algn="r" rtl="1">
              <a:buFont typeface="Arial" pitchFamily="34" charset="0"/>
              <a:buNone/>
              <a:defRPr/>
            </a:pPr>
            <a:r>
              <a:rPr lang="fa-IR" sz="2800" dirty="0" smtClean="0"/>
              <a:t>12 - رويكردهاي توانمندسازي</a:t>
            </a:r>
            <a:r>
              <a:rPr lang="en-US" sz="2800" dirty="0" smtClean="0"/>
              <a:t> </a:t>
            </a:r>
            <a:endParaRPr lang="fa-IR" sz="2800" dirty="0" smtClean="0"/>
          </a:p>
          <a:p>
            <a:pPr algn="r" rtl="1">
              <a:buFont typeface="Arial" pitchFamily="34" charset="0"/>
              <a:buNone/>
              <a:defRPr/>
            </a:pPr>
            <a:r>
              <a:rPr lang="fa-IR" sz="2800" dirty="0" smtClean="0"/>
              <a:t>13 - مدل هاي توانمندسازي</a:t>
            </a:r>
          </a:p>
          <a:p>
            <a:pPr algn="r" rtl="1">
              <a:buFont typeface="Arial" pitchFamily="34" charset="0"/>
              <a:buNone/>
              <a:defRPr/>
            </a:pPr>
            <a:r>
              <a:rPr lang="fa-IR" sz="2800" dirty="0" smtClean="0"/>
              <a:t>14 - الزامات و اقدامات تحقق توانمندسازي</a:t>
            </a:r>
          </a:p>
          <a:p>
            <a:pPr algn="r" rtl="1">
              <a:buFont typeface="Arial" pitchFamily="34" charset="0"/>
              <a:buNone/>
              <a:defRPr/>
            </a:pPr>
            <a:r>
              <a:rPr lang="fa-IR" sz="2800" dirty="0" smtClean="0"/>
              <a:t>15 - مكانيزم هاي توانمندسازي</a:t>
            </a:r>
          </a:p>
          <a:p>
            <a:pPr algn="r" rtl="1">
              <a:buFont typeface="Arial" pitchFamily="34" charset="0"/>
              <a:buNone/>
              <a:defRPr/>
            </a:pPr>
            <a:r>
              <a:rPr lang="fa-IR" sz="2800" dirty="0" smtClean="0"/>
              <a:t>16 - ده برنامه تحول نظام اداري كشور</a:t>
            </a:r>
          </a:p>
          <a:p>
            <a:pPr algn="r" rtl="1">
              <a:buFont typeface="Arial" pitchFamily="34" charset="0"/>
              <a:buNone/>
              <a:defRPr/>
            </a:pPr>
            <a:r>
              <a:rPr lang="fa-IR" sz="2800" dirty="0" smtClean="0"/>
              <a:t>17 - نتيجه گيري</a:t>
            </a:r>
          </a:p>
          <a:p>
            <a:pPr algn="r" rtl="1">
              <a:buFont typeface="Arial" pitchFamily="34" charset="0"/>
              <a:buNone/>
              <a:defRPr/>
            </a:pPr>
            <a:r>
              <a:rPr lang="fa-IR" sz="2800" dirty="0" smtClean="0"/>
              <a:t>18 - </a:t>
            </a:r>
            <a:r>
              <a:rPr lang="fa-IR" altLang="zh-TW" sz="2800" dirty="0" smtClean="0"/>
              <a:t>منابع و مآخذ</a:t>
            </a:r>
            <a:endParaRPr lang="en-US" sz="2800" dirty="0" smtClean="0"/>
          </a:p>
        </p:txBody>
      </p:sp>
      <p:sp>
        <p:nvSpPr>
          <p:cNvPr id="4" name="Slide Number Placeholder 3"/>
          <p:cNvSpPr>
            <a:spLocks noGrp="1"/>
          </p:cNvSpPr>
          <p:nvPr>
            <p:ph type="sldNum" sz="quarter" idx="12"/>
          </p:nvPr>
        </p:nvSpPr>
        <p:spPr/>
        <p:txBody>
          <a:bodyPr/>
          <a:lstStyle/>
          <a:p>
            <a:pPr>
              <a:defRPr/>
            </a:pPr>
            <a:fld id="{07E83D81-8E2D-4FD4-96FA-B218E71CF371}" type="slidenum">
              <a:rPr lang="en-US" smtClean="0"/>
              <a:pPr>
                <a:defRPr/>
              </a:pPr>
              <a:t>6</a:t>
            </a:fld>
            <a:endParaRPr lang="en-US" dirty="0"/>
          </a:p>
        </p:txBody>
      </p:sp>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00188" y="214313"/>
            <a:ext cx="5791200" cy="1139825"/>
          </a:xfrm>
        </p:spPr>
        <p:txBody>
          <a:bodyPr/>
          <a:lstStyle/>
          <a:p>
            <a:pPr eaLnBrk="1" hangingPunct="1"/>
            <a:r>
              <a:rPr lang="en-US" sz="3600" smtClean="0"/>
              <a:t>     </a:t>
            </a:r>
            <a:r>
              <a:rPr lang="fa-IR" sz="4000" smtClean="0">
                <a:solidFill>
                  <a:srgbClr val="FF0000"/>
                </a:solidFill>
              </a:rPr>
              <a:t>تاريخچه</a:t>
            </a:r>
            <a:endParaRPr lang="en-US" sz="4000" smtClean="0">
              <a:solidFill>
                <a:srgbClr val="FF0000"/>
              </a:solidFill>
            </a:endParaRPr>
          </a:p>
        </p:txBody>
      </p:sp>
      <p:sp>
        <p:nvSpPr>
          <p:cNvPr id="8195" name="Rectangle 3"/>
          <p:cNvSpPr>
            <a:spLocks noGrp="1" noChangeArrowheads="1"/>
          </p:cNvSpPr>
          <p:nvPr>
            <p:ph type="body" idx="1"/>
          </p:nvPr>
        </p:nvSpPr>
        <p:spPr>
          <a:xfrm>
            <a:off x="357188" y="1071563"/>
            <a:ext cx="8572500" cy="5572125"/>
          </a:xfrm>
        </p:spPr>
        <p:txBody>
          <a:bodyPr/>
          <a:lstStyle/>
          <a:p>
            <a:pPr algn="just" rtl="1" eaLnBrk="1" hangingPunct="1">
              <a:lnSpc>
                <a:spcPct val="150000"/>
              </a:lnSpc>
              <a:buClr>
                <a:srgbClr val="C6CA14"/>
              </a:buClr>
              <a:buFont typeface="Arial" charset="0"/>
              <a:buNone/>
            </a:pPr>
            <a:r>
              <a:rPr lang="fa-IR" sz="2900" b="1" smtClean="0">
                <a:solidFill>
                  <a:schemeClr val="tx2"/>
                </a:solidFill>
                <a:latin typeface="BatangChe" pitchFamily="49" charset="-127"/>
                <a:cs typeface="B Mitra" pitchFamily="2" charset="-78"/>
              </a:rPr>
              <a:t>    </a:t>
            </a:r>
            <a:r>
              <a:rPr lang="ar-SA" sz="2600" b="1" smtClean="0">
                <a:solidFill>
                  <a:schemeClr val="tx2"/>
                </a:solidFill>
                <a:latin typeface="BatangChe" pitchFamily="49" charset="-127"/>
              </a:rPr>
              <a:t>تاريخچه اولين تعريف اصطلاح توانمند سازي به سال 1788 بر</a:t>
            </a:r>
            <a:r>
              <a:rPr lang="en-US" sz="2600" b="1" smtClean="0">
                <a:solidFill>
                  <a:schemeClr val="tx2"/>
                </a:solidFill>
                <a:latin typeface="BatangChe" pitchFamily="49" charset="-127"/>
              </a:rPr>
              <a:t> </a:t>
            </a:r>
            <a:r>
              <a:rPr lang="ar-SA" sz="2600" b="1" smtClean="0">
                <a:solidFill>
                  <a:schemeClr val="tx2"/>
                </a:solidFill>
                <a:latin typeface="BatangChe" pitchFamily="49" charset="-127"/>
              </a:rPr>
              <a:t>مي</a:t>
            </a:r>
            <a:r>
              <a:rPr lang="fa-IR" sz="2600" b="1" smtClean="0">
                <a:solidFill>
                  <a:schemeClr val="tx2"/>
                </a:solidFill>
                <a:latin typeface="BatangChe" pitchFamily="49" charset="-127"/>
              </a:rPr>
              <a:t> </a:t>
            </a:r>
            <a:r>
              <a:rPr lang="ar-SA" sz="2600" b="1" smtClean="0">
                <a:solidFill>
                  <a:schemeClr val="tx2"/>
                </a:solidFill>
                <a:latin typeface="BatangChe" pitchFamily="49" charset="-127"/>
              </a:rPr>
              <a:t>گردد که در آن توانمندسازي را به عنوان تفويض اختيار در نقش سازماني خود مي دانستند که اين اختيار بايستي به فرد اعطا يا در نقش سازماني او ديده مي شد . اين توانمند سازي به معني اشتياق فرد براي پذيرش مسئوليت واژه‌اي بود که براي اولين بار به طور رسمي به معني پاسخگويي تفسير شد‌. گرو</a:t>
            </a:r>
            <a:r>
              <a:rPr lang="en-US" sz="2600" b="1" smtClean="0">
                <a:solidFill>
                  <a:schemeClr val="tx2"/>
                </a:solidFill>
                <a:latin typeface="BatangChe" pitchFamily="49" charset="-127"/>
              </a:rPr>
              <a:t> </a:t>
            </a:r>
            <a:r>
              <a:rPr lang="ar-SA" sz="2600" b="1" smtClean="0">
                <a:solidFill>
                  <a:schemeClr val="tx2"/>
                </a:solidFill>
                <a:latin typeface="BatangChe" pitchFamily="49" charset="-127"/>
              </a:rPr>
              <a:t>( 1971 ) به تعاريف رايج فرهنگ لغت از توانمندسازي اشاره مي کند که شامل تفويض قدرت قانوني‌، تفويض اختيار کردن ، مأموريت دادن و قدرت بخشي است. در سال 1990 گاندز توانمندسازي را با واگذاري اتخاذ تصميم به كاركنان مفهوم سازي كرد.</a:t>
            </a:r>
            <a:r>
              <a:rPr lang="en-US" sz="2600" b="1" smtClean="0">
                <a:solidFill>
                  <a:schemeClr val="tx2"/>
                </a:solidFill>
                <a:latin typeface="BatangChe" pitchFamily="49" charset="-127"/>
              </a:rPr>
              <a:t> </a:t>
            </a:r>
          </a:p>
        </p:txBody>
      </p:sp>
      <p:sp>
        <p:nvSpPr>
          <p:cNvPr id="4" name="Slide Number Placeholder 3"/>
          <p:cNvSpPr>
            <a:spLocks noGrp="1"/>
          </p:cNvSpPr>
          <p:nvPr>
            <p:ph type="sldNum" sz="quarter" idx="12"/>
          </p:nvPr>
        </p:nvSpPr>
        <p:spPr/>
        <p:txBody>
          <a:bodyPr/>
          <a:lstStyle/>
          <a:p>
            <a:pPr>
              <a:defRPr/>
            </a:pPr>
            <a:fld id="{F0B134CF-08F0-4C8B-BA19-089F750922B3}" type="slidenum">
              <a:rPr lang="en-US"/>
              <a:pPr>
                <a:defRPr/>
              </a:pPr>
              <a:t>7</a:t>
            </a:fld>
            <a:endParaRPr lang="en-US"/>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71563" y="285750"/>
            <a:ext cx="6934200" cy="1139825"/>
          </a:xfrm>
        </p:spPr>
        <p:txBody>
          <a:bodyPr/>
          <a:lstStyle/>
          <a:p>
            <a:pPr eaLnBrk="1" hangingPunct="1"/>
            <a:r>
              <a:rPr lang="fa-IR" sz="3600" smtClean="0">
                <a:solidFill>
                  <a:srgbClr val="FF0000"/>
                </a:solidFill>
              </a:rPr>
              <a:t>تعاريف </a:t>
            </a:r>
            <a:r>
              <a:rPr lang="ar-SA" sz="3600" smtClean="0">
                <a:solidFill>
                  <a:srgbClr val="FF0000"/>
                </a:solidFill>
              </a:rPr>
              <a:t>توانمندسازي منابع انساني</a:t>
            </a:r>
            <a:endParaRPr lang="en-US" sz="3600" smtClean="0">
              <a:solidFill>
                <a:srgbClr val="FF0000"/>
              </a:solidFill>
            </a:endParaRPr>
          </a:p>
        </p:txBody>
      </p:sp>
      <p:sp>
        <p:nvSpPr>
          <p:cNvPr id="9219" name="Rectangle 3"/>
          <p:cNvSpPr>
            <a:spLocks noGrp="1" noChangeArrowheads="1"/>
          </p:cNvSpPr>
          <p:nvPr>
            <p:ph type="body" idx="1"/>
          </p:nvPr>
        </p:nvSpPr>
        <p:spPr/>
        <p:txBody>
          <a:bodyPr/>
          <a:lstStyle/>
          <a:p>
            <a:pPr algn="just" rtl="1" eaLnBrk="1" hangingPunct="1">
              <a:buFont typeface="Wingdings" pitchFamily="2" charset="2"/>
              <a:buNone/>
            </a:pPr>
            <a:r>
              <a:rPr lang="fa-IR" sz="2800" b="1" smtClean="0">
                <a:solidFill>
                  <a:srgbClr val="C6CA14"/>
                </a:solidFill>
                <a:latin typeface="BatangChe" pitchFamily="49" charset="-127"/>
              </a:rPr>
              <a:t>   </a:t>
            </a:r>
            <a:r>
              <a:rPr lang="ar-SA" sz="2800" b="1" smtClean="0">
                <a:solidFill>
                  <a:schemeClr val="tx2"/>
                </a:solidFill>
                <a:latin typeface="BatangChe" pitchFamily="49" charset="-127"/>
              </a:rPr>
              <a:t>بطور کلي توانمند سازي عبارتست ازتقويت عقايد افراد و ايجاد اعتماد به نفس</a:t>
            </a:r>
            <a:r>
              <a:rPr lang="fa-IR" sz="2800" b="1" smtClean="0">
                <a:solidFill>
                  <a:schemeClr val="tx2"/>
                </a:solidFill>
                <a:latin typeface="BatangChe" pitchFamily="49" charset="-127"/>
              </a:rPr>
              <a:t> </a:t>
            </a:r>
            <a:r>
              <a:rPr lang="ar-SA" sz="2800" b="1" smtClean="0">
                <a:solidFill>
                  <a:schemeClr val="tx2"/>
                </a:solidFill>
                <a:latin typeface="BatangChe" pitchFamily="49" charset="-127"/>
              </a:rPr>
              <a:t>درآنها نسبت به خودشان و تلاش در جهت اثربخشي فعاليتهاي سازمان. ” آلفرد باندورا “ توانمند سازي را ايجاد قدرت تطابق با شرايط محيط اطراف دانسته و</a:t>
            </a:r>
            <a:r>
              <a:rPr lang="fa-IR" sz="2800" b="1" smtClean="0">
                <a:solidFill>
                  <a:schemeClr val="tx2"/>
                </a:solidFill>
                <a:latin typeface="BatangChe" pitchFamily="49" charset="-127"/>
              </a:rPr>
              <a:t> </a:t>
            </a:r>
            <a:r>
              <a:rPr lang="ar-SA" sz="2800" b="1" smtClean="0">
                <a:solidFill>
                  <a:schemeClr val="tx2"/>
                </a:solidFill>
                <a:latin typeface="BatangChe" pitchFamily="49" charset="-127"/>
              </a:rPr>
              <a:t>براي آن 4 عامل اصلي را به مي شمارد:</a:t>
            </a:r>
          </a:p>
          <a:p>
            <a:pPr algn="just" rtl="1" eaLnBrk="1" hangingPunct="1">
              <a:buFont typeface="Wingdings" pitchFamily="2" charset="2"/>
              <a:buNone/>
            </a:pPr>
            <a:r>
              <a:rPr lang="ar-SA" sz="2800" b="1" smtClean="0">
                <a:solidFill>
                  <a:schemeClr val="tx2"/>
                </a:solidFill>
                <a:latin typeface="BatangChe" pitchFamily="49" charset="-127"/>
              </a:rPr>
              <a:t>1-  حمايت عاطفي افراد زماني كه درگير امور استرس زا هستند.</a:t>
            </a:r>
          </a:p>
          <a:p>
            <a:pPr algn="just" rtl="1" eaLnBrk="1" hangingPunct="1">
              <a:buFont typeface="Wingdings" pitchFamily="2" charset="2"/>
              <a:buNone/>
            </a:pPr>
            <a:r>
              <a:rPr lang="ar-SA" sz="2800" b="1" smtClean="0">
                <a:solidFill>
                  <a:schemeClr val="tx2"/>
                </a:solidFill>
                <a:latin typeface="BatangChe" pitchFamily="49" charset="-127"/>
              </a:rPr>
              <a:t>2-  تشويق نمودن و دادن باز خورد نسبت به آنها</a:t>
            </a:r>
          </a:p>
          <a:p>
            <a:pPr algn="just" rtl="1" eaLnBrk="1" hangingPunct="1">
              <a:buFont typeface="Wingdings" pitchFamily="2" charset="2"/>
              <a:buNone/>
            </a:pPr>
            <a:r>
              <a:rPr lang="ar-SA" sz="2800" b="1" smtClean="0">
                <a:solidFill>
                  <a:schemeClr val="tx2"/>
                </a:solidFill>
                <a:latin typeface="BatangChe" pitchFamily="49" charset="-127"/>
              </a:rPr>
              <a:t>3-  معرفي نمونه ها</a:t>
            </a:r>
            <a:r>
              <a:rPr lang="fa-IR" sz="2800" b="1" smtClean="0">
                <a:solidFill>
                  <a:schemeClr val="tx2"/>
                </a:solidFill>
                <a:latin typeface="BatangChe" pitchFamily="49" charset="-127"/>
              </a:rPr>
              <a:t>يي</a:t>
            </a:r>
            <a:r>
              <a:rPr lang="ar-SA" sz="2800" b="1" smtClean="0">
                <a:solidFill>
                  <a:schemeClr val="tx2"/>
                </a:solidFill>
                <a:latin typeface="BatangChe" pitchFamily="49" charset="-127"/>
              </a:rPr>
              <a:t> از افراد موفق و اثر بخش به آنها</a:t>
            </a:r>
          </a:p>
          <a:p>
            <a:pPr algn="just" rtl="1" eaLnBrk="1" hangingPunct="1">
              <a:buFont typeface="Wingdings" pitchFamily="2" charset="2"/>
              <a:buNone/>
            </a:pPr>
            <a:r>
              <a:rPr lang="ar-SA" sz="2800" b="1" smtClean="0">
                <a:solidFill>
                  <a:schemeClr val="tx2"/>
                </a:solidFill>
                <a:latin typeface="BatangChe" pitchFamily="49" charset="-127"/>
              </a:rPr>
              <a:t>4-  كسب تجربه از طريق انجام موفقيت آميز يك </a:t>
            </a:r>
            <a:r>
              <a:rPr lang="fa-IR" sz="2800" b="1" smtClean="0">
                <a:solidFill>
                  <a:schemeClr val="tx2"/>
                </a:solidFill>
                <a:latin typeface="BatangChe" pitchFamily="49" charset="-127"/>
              </a:rPr>
              <a:t>فعاليت</a:t>
            </a:r>
            <a:endParaRPr lang="en-US" sz="2900" b="1" smtClean="0">
              <a:solidFill>
                <a:schemeClr val="tx2"/>
              </a:solidFill>
              <a:latin typeface="BatangChe" pitchFamily="49" charset="-127"/>
              <a:cs typeface="Nazanin" pitchFamily="2" charset="-78"/>
            </a:endParaRPr>
          </a:p>
        </p:txBody>
      </p:sp>
      <p:sp>
        <p:nvSpPr>
          <p:cNvPr id="4" name="Slide Number Placeholder 3"/>
          <p:cNvSpPr>
            <a:spLocks noGrp="1"/>
          </p:cNvSpPr>
          <p:nvPr>
            <p:ph type="sldNum" sz="quarter" idx="12"/>
          </p:nvPr>
        </p:nvSpPr>
        <p:spPr/>
        <p:txBody>
          <a:bodyPr/>
          <a:lstStyle/>
          <a:p>
            <a:pPr>
              <a:defRPr/>
            </a:pPr>
            <a:fld id="{F71DFA4D-10EF-4F30-A17F-80C4D6F28401}" type="slidenum">
              <a:rPr lang="en-US"/>
              <a:pPr>
                <a:defRPr/>
              </a:pPr>
              <a:t>8</a:t>
            </a:fld>
            <a:endParaRPr 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1088CB26-49B9-42AC-89E2-9FE3DE71311C}" type="slidenum">
              <a:rPr lang="en-US"/>
              <a:pPr>
                <a:defRPr/>
              </a:pPr>
              <a:t>9</a:t>
            </a:fld>
            <a:endParaRPr lang="en-US"/>
          </a:p>
        </p:txBody>
      </p:sp>
      <p:sp>
        <p:nvSpPr>
          <p:cNvPr id="10243" name="Rectangle 2"/>
          <p:cNvSpPr>
            <a:spLocks noChangeArrowheads="1"/>
          </p:cNvSpPr>
          <p:nvPr/>
        </p:nvSpPr>
        <p:spPr bwMode="auto">
          <a:xfrm>
            <a:off x="609600" y="1447800"/>
            <a:ext cx="8077200" cy="3970338"/>
          </a:xfrm>
          <a:prstGeom prst="rect">
            <a:avLst/>
          </a:prstGeom>
          <a:noFill/>
          <a:ln w="9525">
            <a:noFill/>
            <a:miter lim="800000"/>
            <a:headEnd/>
            <a:tailEnd/>
          </a:ln>
        </p:spPr>
        <p:txBody>
          <a:bodyPr>
            <a:spAutoFit/>
          </a:bodyPr>
          <a:lstStyle/>
          <a:p>
            <a:pPr algn="ctr">
              <a:lnSpc>
                <a:spcPct val="140000"/>
              </a:lnSpc>
            </a:pPr>
            <a:r>
              <a:rPr lang="ar-SA" sz="3200">
                <a:solidFill>
                  <a:schemeClr val="tx2"/>
                </a:solidFill>
                <a:latin typeface="Calibri" pitchFamily="34" charset="0"/>
                <a:cs typeface="B Nazanin" pitchFamily="2" charset="-78"/>
              </a:rPr>
              <a:t>توانمندسازي(توانا سازي) فرايند قدرت بخشيدن به افراد است. در اين فرايند به کارکنان خود کمک مي کنيم تا حس اعتماد به نفس خويش را بهبود بخشند و بر احساس ناتواني و درماندگي خود چيره شوند. تواناسازي در اين معني به بسيج انگيزه هاي دروني افراد مي انجامد.</a:t>
            </a:r>
          </a:p>
          <a:p>
            <a:pPr algn="ctr">
              <a:lnSpc>
                <a:spcPct val="140000"/>
              </a:lnSpc>
            </a:pPr>
            <a:r>
              <a:rPr lang="ar-SA" sz="2000" b="1">
                <a:latin typeface="Calibri" pitchFamily="34" charset="0"/>
                <a:cs typeface="B Nazanin" pitchFamily="2" charset="-78"/>
              </a:rPr>
              <a:t>(وتن و کمرون، 1996</a:t>
            </a:r>
            <a:r>
              <a:rPr lang="fa-IR" sz="2000" b="1">
                <a:latin typeface="Calibri" pitchFamily="34" charset="0"/>
                <a:cs typeface="B Nazanin" pitchFamily="2" charset="-78"/>
              </a:rPr>
              <a:t>)</a:t>
            </a:r>
            <a:r>
              <a:rPr lang="en-US" sz="2000" b="1">
                <a:latin typeface="Calibri" pitchFamily="34" charset="0"/>
                <a:cs typeface="B Nazanin" pitchFamily="2" charset="-78"/>
              </a:rPr>
              <a:t> </a:t>
            </a:r>
          </a:p>
        </p:txBody>
      </p:sp>
      <p:sp>
        <p:nvSpPr>
          <p:cNvPr id="10244" name="Rectangle 3"/>
          <p:cNvSpPr>
            <a:spLocks noChangeArrowheads="1"/>
          </p:cNvSpPr>
          <p:nvPr/>
        </p:nvSpPr>
        <p:spPr bwMode="auto">
          <a:xfrm>
            <a:off x="685800" y="228600"/>
            <a:ext cx="7772400" cy="1143000"/>
          </a:xfrm>
          <a:prstGeom prst="rect">
            <a:avLst/>
          </a:prstGeom>
          <a:noFill/>
          <a:ln w="9525">
            <a:noFill/>
            <a:miter lim="800000"/>
            <a:headEnd/>
            <a:tailEnd/>
          </a:ln>
        </p:spPr>
        <p:txBody>
          <a:bodyPr anchor="ctr"/>
          <a:lstStyle/>
          <a:p>
            <a:pPr algn="ctr"/>
            <a:r>
              <a:rPr lang="fa-IR" sz="3600">
                <a:solidFill>
                  <a:srgbClr val="FF0000"/>
                </a:solidFill>
                <a:latin typeface="Calibri" pitchFamily="34" charset="0"/>
                <a:cs typeface="B Titr" pitchFamily="2" charset="-78"/>
              </a:rPr>
              <a:t>تعاريف توانمند سازي</a:t>
            </a:r>
            <a:endParaRPr lang="en-US" sz="3600">
              <a:solidFill>
                <a:srgbClr val="FF0000"/>
              </a:solidFill>
              <a:latin typeface="Calibri" pitchFamily="34" charset="0"/>
              <a:cs typeface="B Titr" pitchFamily="2" charset="-78"/>
            </a:endParaRPr>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nagerial">
      <a:majorFont>
        <a:latin typeface="Calibri"/>
        <a:ea typeface=""/>
        <a:cs typeface="B Titr"/>
      </a:majorFont>
      <a:minorFont>
        <a:latin typeface="Calibri"/>
        <a:ea typeface=""/>
        <a:cs typeface="B Nazani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502</TotalTime>
  <Words>1820</Words>
  <Application>Microsoft Office PowerPoint</Application>
  <PresentationFormat>On-screen Show (4:3)</PresentationFormat>
  <Paragraphs>426</Paragraphs>
  <Slides>39</Slides>
  <Notes>14</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Slide 1</vt:lpstr>
      <vt:lpstr>Slide 2</vt:lpstr>
      <vt:lpstr>Slide 3</vt:lpstr>
      <vt:lpstr>Slide 4</vt:lpstr>
      <vt:lpstr>فهرست مطالب  </vt:lpstr>
      <vt:lpstr>فهرست مطالب </vt:lpstr>
      <vt:lpstr>     تاريخچه</vt:lpstr>
      <vt:lpstr>تعاريف توانمندسازي منابع انساني</vt:lpstr>
      <vt:lpstr>Slide 9</vt:lpstr>
      <vt:lpstr>مفهوم شناسی توانمندسازي </vt:lpstr>
      <vt:lpstr>سير تكاملي مفهوم توانمندسازي </vt:lpstr>
      <vt:lpstr>عناوین سنتی توانمندسازی</vt:lpstr>
      <vt:lpstr>توجه به چند نكته اساسي در توانمندسازي</vt:lpstr>
      <vt:lpstr>Slide 14</vt:lpstr>
      <vt:lpstr>هدف از توانمندسازی</vt:lpstr>
      <vt:lpstr>مسیر توانمندسازی کارکنان</vt:lpstr>
      <vt:lpstr>مراحل فرایند توانمندسازی کارکنان</vt:lpstr>
      <vt:lpstr>عالیترین درجه توانمندسازی</vt:lpstr>
      <vt:lpstr>Slide 19</vt:lpstr>
      <vt:lpstr>تبادل اطلاعات</vt:lpstr>
      <vt:lpstr>ایجاد استقلال ساختاری</vt:lpstr>
      <vt:lpstr>سلسله مراتب را با تيمهاي كاري جايگزين كنيم</vt:lpstr>
      <vt:lpstr>رويكردهاي توانمندسازي </vt:lpstr>
      <vt:lpstr>رويكردهاي توانمندسازي</vt:lpstr>
      <vt:lpstr>رويكردهاي توانمندسازي</vt:lpstr>
      <vt:lpstr>مدل هاي توانمندسازي</vt:lpstr>
      <vt:lpstr>الزامات و اقدامات تحقق توانمندسازي</vt:lpstr>
      <vt:lpstr>الزامات و اقدامات تحقق توانمندسازي</vt:lpstr>
      <vt:lpstr>الزامات و اقدامات تحقق توانمندسازي</vt:lpstr>
      <vt:lpstr>مكانيزم هاي توانمندسازي</vt:lpstr>
      <vt:lpstr>مكانيزم هاي توانمندسازي</vt:lpstr>
      <vt:lpstr>مكانيزم هاي توانمندسازي</vt:lpstr>
      <vt:lpstr>ده برنامه تحول نظام اداري كشور</vt:lpstr>
      <vt:lpstr>ده برنامه تحول نظام اداري كشور</vt:lpstr>
      <vt:lpstr>ده برنامه تحول نظام اداري كشور</vt:lpstr>
      <vt:lpstr>نتيجه گيري</vt:lpstr>
      <vt:lpstr>منابع و مآخذ</vt:lpstr>
      <vt:lpstr>منابع و مآخذ</vt:lpstr>
      <vt:lpstr>Slide 39</vt:lpstr>
    </vt:vector>
  </TitlesOfParts>
  <Company>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وب سایت مدیریتی ایران</dc:title>
  <dc:subject>توانمند سازی منابع انسانی</dc:subject>
  <dc:creator>ترتک و مخصوصی</dc:creator>
  <cp:lastModifiedBy>varzeshkar</cp:lastModifiedBy>
  <cp:revision>65</cp:revision>
  <dcterms:created xsi:type="dcterms:W3CDTF">2011-04-08T02:11:04Z</dcterms:created>
  <dcterms:modified xsi:type="dcterms:W3CDTF">2011-07-03T19:59:23Z</dcterms:modified>
</cp:coreProperties>
</file>